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97" r:id="rId7"/>
    <p:sldId id="265" r:id="rId8"/>
    <p:sldId id="261" r:id="rId9"/>
    <p:sldId id="263" r:id="rId10"/>
    <p:sldId id="262"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8" r:id="rId44"/>
    <p:sldId id="299" r:id="rId45"/>
    <p:sldId id="300" r:id="rId46"/>
    <p:sldId id="312" r:id="rId47"/>
    <p:sldId id="302" r:id="rId48"/>
    <p:sldId id="303" r:id="rId49"/>
    <p:sldId id="304" r:id="rId50"/>
    <p:sldId id="301" r:id="rId51"/>
    <p:sldId id="305" r:id="rId52"/>
    <p:sldId id="306" r:id="rId53"/>
    <p:sldId id="307" r:id="rId54"/>
    <p:sldId id="308" r:id="rId55"/>
    <p:sldId id="309" r:id="rId56"/>
    <p:sldId id="313" r:id="rId57"/>
    <p:sldId id="310" r:id="rId58"/>
    <p:sldId id="31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120" d="100"/>
          <a:sy n="120" d="100"/>
        </p:scale>
        <p:origin x="120"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2/26/2019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mailto:chspmontry@aol.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Homeless Emergency Aid Program (HEAP)</a:t>
            </a:r>
            <a:endParaRPr lang="en-US" dirty="0"/>
          </a:p>
        </p:txBody>
      </p:sp>
      <p:sp>
        <p:nvSpPr>
          <p:cNvPr id="3" name="Subtitle 2"/>
          <p:cNvSpPr>
            <a:spLocks noGrp="1"/>
          </p:cNvSpPr>
          <p:nvPr>
            <p:ph type="subTitle" idx="1"/>
          </p:nvPr>
        </p:nvSpPr>
        <p:spPr/>
        <p:txBody>
          <a:bodyPr>
            <a:normAutofit lnSpcReduction="10000"/>
          </a:bodyPr>
          <a:lstStyle/>
          <a:p>
            <a:pPr algn="ctr"/>
            <a:r>
              <a:rPr lang="en-US" dirty="0" smtClean="0"/>
              <a:t>February 28, 2019</a:t>
            </a:r>
          </a:p>
          <a:p>
            <a:pPr algn="ctr"/>
            <a:r>
              <a:rPr lang="en-US" dirty="0" smtClean="0"/>
              <a:t>1:00-3:00</a:t>
            </a:r>
          </a:p>
          <a:p>
            <a:pPr algn="ctr"/>
            <a:r>
              <a:rPr lang="en-US" dirty="0" smtClean="0"/>
              <a:t>Mandatory Bidders Conference</a:t>
            </a:r>
          </a:p>
          <a:p>
            <a:endParaRPr lang="en-US" dirty="0"/>
          </a:p>
        </p:txBody>
      </p:sp>
    </p:spTree>
    <p:extLst>
      <p:ext uri="{BB962C8B-B14F-4D97-AF65-F5344CB8AC3E}">
        <p14:creationId xmlns:p14="http://schemas.microsoft.com/office/powerpoint/2010/main" val="4029783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Review-Administrator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The administrator of the funds is an “Administrative Entity (AE)” An AE means </a:t>
            </a:r>
            <a:r>
              <a:rPr lang="en-US" dirty="0" smtClean="0"/>
              <a:t>an entity that </a:t>
            </a:r>
            <a:r>
              <a:rPr lang="en-US" dirty="0"/>
              <a:t>has previously administered Department of Housing and Urban Development Continuum of Care funds as the collaborative applicant pursuant to Section 578.3 of Title 24 of the Code of Federal Regulations that has been designated by the Continuum of Care to administer program funds. The Leadership Council has designated the Coalition of Homeless Services Providers (CHSP) to serve as Administrative Entity for the HEAP </a:t>
            </a:r>
            <a:r>
              <a:rPr lang="en-US" dirty="0" smtClean="0"/>
              <a:t>program. </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11950" y="2667000"/>
            <a:ext cx="4686300" cy="3124200"/>
          </a:xfrm>
        </p:spPr>
      </p:pic>
    </p:spTree>
    <p:extLst>
      <p:ext uri="{BB962C8B-B14F-4D97-AF65-F5344CB8AC3E}">
        <p14:creationId xmlns:p14="http://schemas.microsoft.com/office/powerpoint/2010/main" val="3371851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Review-Firm Timelines and Deadlines</a:t>
            </a:r>
            <a:endParaRPr lang="en-US" dirty="0"/>
          </a:p>
        </p:txBody>
      </p:sp>
      <p:sp>
        <p:nvSpPr>
          <p:cNvPr id="4" name="Content Placeholder 3"/>
          <p:cNvSpPr>
            <a:spLocks noGrp="1"/>
          </p:cNvSpPr>
          <p:nvPr>
            <p:ph sz="half" idx="2"/>
          </p:nvPr>
        </p:nvSpPr>
        <p:spPr/>
        <p:txBody>
          <a:bodyPr/>
          <a:lstStyle/>
          <a:p>
            <a:r>
              <a:rPr lang="en-US" dirty="0" smtClean="0"/>
              <a:t>2/8/19- NOFA &amp; Application Released</a:t>
            </a:r>
          </a:p>
          <a:p>
            <a:r>
              <a:rPr lang="en-US" dirty="0" smtClean="0"/>
              <a:t>2/8/19-2/27/19- Public Notice Period</a:t>
            </a:r>
          </a:p>
          <a:p>
            <a:r>
              <a:rPr lang="en-US" dirty="0" smtClean="0"/>
              <a:t>2/28/19- Mandatory Bidders Conference</a:t>
            </a:r>
          </a:p>
          <a:p>
            <a:r>
              <a:rPr lang="en-US" dirty="0" smtClean="0"/>
              <a:t>4/1/19-Project Applications Due</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8294" y="2667000"/>
            <a:ext cx="4686300" cy="3124200"/>
          </a:xfrm>
        </p:spPr>
      </p:pic>
    </p:spTree>
    <p:extLst>
      <p:ext uri="{BB962C8B-B14F-4D97-AF65-F5344CB8AC3E}">
        <p14:creationId xmlns:p14="http://schemas.microsoft.com/office/powerpoint/2010/main" val="1301917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Review-Estimated Timelines</a:t>
            </a:r>
            <a:endParaRPr lang="en-US" dirty="0"/>
          </a:p>
        </p:txBody>
      </p:sp>
      <p:sp>
        <p:nvSpPr>
          <p:cNvPr id="3" name="Content Placeholder 2"/>
          <p:cNvSpPr>
            <a:spLocks noGrp="1"/>
          </p:cNvSpPr>
          <p:nvPr>
            <p:ph sz="half" idx="1"/>
          </p:nvPr>
        </p:nvSpPr>
        <p:spPr/>
        <p:txBody>
          <a:bodyPr/>
          <a:lstStyle/>
          <a:p>
            <a:r>
              <a:rPr lang="en-US" dirty="0" smtClean="0"/>
              <a:t>Week of 4/8/19-Rank/Review Panel convened</a:t>
            </a:r>
          </a:p>
          <a:p>
            <a:r>
              <a:rPr lang="en-US" dirty="0" smtClean="0"/>
              <a:t>Mid to Late April-Leadership Council selects and approves projects</a:t>
            </a:r>
          </a:p>
          <a:p>
            <a:r>
              <a:rPr lang="en-US" dirty="0" smtClean="0"/>
              <a:t>Month of May-Contract negotiations</a:t>
            </a:r>
          </a:p>
          <a:p>
            <a:r>
              <a:rPr lang="en-US" dirty="0" smtClean="0"/>
              <a:t>June-Contracts executed</a:t>
            </a:r>
          </a:p>
          <a:p>
            <a:r>
              <a:rPr lang="en-US" i="1" dirty="0" smtClean="0"/>
              <a:t>**These timelines subject to adjustment and/or modifications</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43865" y="2667000"/>
            <a:ext cx="4022469" cy="3124200"/>
          </a:xfrm>
        </p:spPr>
      </p:pic>
    </p:spTree>
    <p:extLst>
      <p:ext uri="{BB962C8B-B14F-4D97-AF65-F5344CB8AC3E}">
        <p14:creationId xmlns:p14="http://schemas.microsoft.com/office/powerpoint/2010/main" val="3222634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Review-Eligible Applicants</a:t>
            </a:r>
            <a:endParaRPr lang="en-US" dirty="0"/>
          </a:p>
        </p:txBody>
      </p:sp>
      <p:sp>
        <p:nvSpPr>
          <p:cNvPr id="3" name="Content Placeholder 2"/>
          <p:cNvSpPr>
            <a:spLocks noGrp="1"/>
          </p:cNvSpPr>
          <p:nvPr>
            <p:ph sz="half" idx="1"/>
          </p:nvPr>
        </p:nvSpPr>
        <p:spPr/>
        <p:txBody>
          <a:bodyPr>
            <a:normAutofit fontScale="92500" lnSpcReduction="20000"/>
          </a:bodyPr>
          <a:lstStyle/>
          <a:p>
            <a:pPr lvl="0"/>
            <a:r>
              <a:rPr lang="en-US" dirty="0"/>
              <a:t>Applicant must meet all licensing requirements that apply to its organization.  Applicant must license, report and pay taxes to the State or Local Business License Entity, if they are required by the laws of those jurisdictions;</a:t>
            </a:r>
          </a:p>
          <a:p>
            <a:pPr lvl="0"/>
            <a:r>
              <a:rPr lang="en-US" dirty="0"/>
              <a:t>Applicant must have a Federal Tax ID number/employer identification number (EIN) to facilitate payments;</a:t>
            </a:r>
          </a:p>
          <a:p>
            <a:pPr lvl="0"/>
            <a:r>
              <a:rPr lang="en-US" dirty="0"/>
              <a:t>The applicant’s status as a legal entity must be in good standing and must not have been revoked in the previous 3 calendar years;</a:t>
            </a:r>
          </a:p>
          <a:p>
            <a:endParaRPr lang="en-US" dirty="0"/>
          </a:p>
        </p:txBody>
      </p:sp>
      <p:sp>
        <p:nvSpPr>
          <p:cNvPr id="4" name="Content Placeholder 3"/>
          <p:cNvSpPr>
            <a:spLocks noGrp="1"/>
          </p:cNvSpPr>
          <p:nvPr>
            <p:ph sz="half" idx="2"/>
          </p:nvPr>
        </p:nvSpPr>
        <p:spPr/>
        <p:txBody>
          <a:bodyPr>
            <a:normAutofit fontScale="92500" lnSpcReduction="20000"/>
          </a:bodyPr>
          <a:lstStyle/>
          <a:p>
            <a:pPr lvl="0"/>
            <a:r>
              <a:rPr lang="en-US" dirty="0"/>
              <a:t>Applicant must be incorporated as a private non-profit corporation by the State of California and must have been granted a 501 (c) (3) tax exempt status by the United States Internal Revenue Service, the applicant’s tax exempt status must be in good standing and must not have been revoked in the previous calendar year, OR;</a:t>
            </a:r>
          </a:p>
          <a:p>
            <a:pPr lvl="0"/>
            <a:r>
              <a:rPr lang="en-US" dirty="0"/>
              <a:t>Applicant is a federally-recognized Indian tribe in the State of California, OR;</a:t>
            </a:r>
          </a:p>
          <a:p>
            <a:pPr lvl="0"/>
            <a:r>
              <a:rPr lang="en-US" dirty="0"/>
              <a:t>Applicant is a jurisdiction, public department or agency or public corporation, commission, or other legal entity. </a:t>
            </a:r>
          </a:p>
          <a:p>
            <a:endParaRPr lang="en-US" dirty="0"/>
          </a:p>
        </p:txBody>
      </p:sp>
    </p:spTree>
    <p:extLst>
      <p:ext uri="{BB962C8B-B14F-4D97-AF65-F5344CB8AC3E}">
        <p14:creationId xmlns:p14="http://schemas.microsoft.com/office/powerpoint/2010/main" val="2944283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Review-Available Funds</a:t>
            </a:r>
            <a:br>
              <a:rPr lang="en-US" dirty="0" smtClean="0"/>
            </a:br>
            <a:r>
              <a:rPr lang="en-US" dirty="0" smtClean="0"/>
              <a:t>Monterey County</a:t>
            </a:r>
            <a:endParaRPr lang="en-US" dirty="0"/>
          </a:p>
        </p:txBody>
      </p:sp>
      <p:sp>
        <p:nvSpPr>
          <p:cNvPr id="5" name="Content Placeholder 4"/>
          <p:cNvSpPr>
            <a:spLocks noGrp="1"/>
          </p:cNvSpPr>
          <p:nvPr>
            <p:ph idx="1"/>
          </p:nvPr>
        </p:nvSpPr>
        <p:spPr/>
        <p:txBody>
          <a:bodyPr>
            <a:normAutofit fontScale="77500" lnSpcReduction="20000"/>
          </a:bodyPr>
          <a:lstStyle/>
          <a:p>
            <a:r>
              <a:rPr lang="en-US" dirty="0"/>
              <a:t>$1,008,888	</a:t>
            </a:r>
            <a:r>
              <a:rPr lang="en-US" dirty="0" smtClean="0"/>
              <a:t> Available </a:t>
            </a:r>
            <a:r>
              <a:rPr lang="en-US" dirty="0"/>
              <a:t>for Service Related Projects (10% of available funding)</a:t>
            </a:r>
          </a:p>
          <a:p>
            <a:r>
              <a:rPr lang="en-US" dirty="0"/>
              <a:t>$1,008,888   	</a:t>
            </a:r>
            <a:r>
              <a:rPr lang="en-US" dirty="0" smtClean="0"/>
              <a:t> Available </a:t>
            </a:r>
            <a:r>
              <a:rPr lang="en-US" dirty="0"/>
              <a:t>for Rental Assistance/Subsidies/Rapid-Rehousing Projects </a:t>
            </a:r>
          </a:p>
          <a:p>
            <a:r>
              <a:rPr lang="en-US" dirty="0"/>
              <a:t>(10% of available funding)</a:t>
            </a:r>
          </a:p>
          <a:p>
            <a:r>
              <a:rPr lang="en-US" dirty="0"/>
              <a:t>$6,505,777		Available for Capital Projects (65% of available funding)</a:t>
            </a:r>
          </a:p>
          <a:p>
            <a:r>
              <a:rPr lang="en-US" dirty="0"/>
              <a:t>$1,008,888	Unaccompanied Homeless Youth (10% of available funding.  May be a service related project, rental assistance/subsidy or capital project)</a:t>
            </a:r>
          </a:p>
          <a:p>
            <a:r>
              <a:rPr lang="en-US" dirty="0"/>
              <a:t>$  500,445	</a:t>
            </a:r>
            <a:r>
              <a:rPr lang="en-US" dirty="0" smtClean="0"/>
              <a:t>          Category </a:t>
            </a:r>
            <a:r>
              <a:rPr lang="en-US" dirty="0"/>
              <a:t>3 Homeless Youth (maximum of 5% of available funding. May be a service </a:t>
            </a:r>
            <a:r>
              <a:rPr lang="en-US" u="sng" dirty="0"/>
              <a:t>related project, rental assistance/subsidy or capital project) </a:t>
            </a:r>
          </a:p>
          <a:p>
            <a:r>
              <a:rPr lang="en-US" dirty="0"/>
              <a:t> </a:t>
            </a:r>
            <a:r>
              <a:rPr lang="en-US" b="1" dirty="0" smtClean="0"/>
              <a:t>$10,008,889 Total Funds Available for Monterey County Projects</a:t>
            </a:r>
            <a:endParaRPr lang="en-US" b="1" dirty="0"/>
          </a:p>
          <a:p>
            <a:endParaRPr lang="en-US" dirty="0"/>
          </a:p>
        </p:txBody>
      </p:sp>
    </p:spTree>
    <p:extLst>
      <p:ext uri="{BB962C8B-B14F-4D97-AF65-F5344CB8AC3E}">
        <p14:creationId xmlns:p14="http://schemas.microsoft.com/office/powerpoint/2010/main" val="3671800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Review-Available Funds</a:t>
            </a:r>
            <a:br>
              <a:rPr lang="en-US" dirty="0" smtClean="0"/>
            </a:br>
            <a:r>
              <a:rPr lang="en-US" dirty="0" smtClean="0"/>
              <a:t>San Benito County</a:t>
            </a:r>
            <a:endParaRPr lang="en-US" dirty="0"/>
          </a:p>
        </p:txBody>
      </p:sp>
      <p:sp>
        <p:nvSpPr>
          <p:cNvPr id="3" name="Content Placeholder 2"/>
          <p:cNvSpPr>
            <a:spLocks noGrp="1"/>
          </p:cNvSpPr>
          <p:nvPr>
            <p:ph idx="1"/>
          </p:nvPr>
        </p:nvSpPr>
        <p:spPr/>
        <p:txBody>
          <a:bodyPr>
            <a:normAutofit fontScale="77500" lnSpcReduction="20000"/>
          </a:bodyPr>
          <a:lstStyle/>
          <a:p>
            <a:r>
              <a:rPr lang="en-US" dirty="0"/>
              <a:t>$1,315,435		Available for Service Related Projects (70% of available funding)</a:t>
            </a:r>
          </a:p>
          <a:p>
            <a:r>
              <a:rPr lang="en-US" dirty="0"/>
              <a:t>$     75,000   	</a:t>
            </a:r>
            <a:r>
              <a:rPr lang="en-US" dirty="0" smtClean="0"/>
              <a:t>Available </a:t>
            </a:r>
            <a:r>
              <a:rPr lang="en-US" dirty="0"/>
              <a:t>for Rental Assistance/Subsidies/Rapid-Rehousing Projects </a:t>
            </a:r>
          </a:p>
          <a:p>
            <a:r>
              <a:rPr lang="en-US" dirty="0"/>
              <a:t>                                    (4% of available funding) </a:t>
            </a:r>
          </a:p>
          <a:p>
            <a:r>
              <a:rPr lang="en-US" dirty="0"/>
              <a:t>$    200,000	</a:t>
            </a:r>
            <a:r>
              <a:rPr lang="en-US" dirty="0" smtClean="0"/>
              <a:t>Available </a:t>
            </a:r>
            <a:r>
              <a:rPr lang="en-US" dirty="0"/>
              <a:t>for Capital Projects (11% of available funding) </a:t>
            </a:r>
          </a:p>
          <a:p>
            <a:r>
              <a:rPr lang="en-US" dirty="0"/>
              <a:t>$    187,109	</a:t>
            </a:r>
            <a:r>
              <a:rPr lang="en-US" dirty="0" smtClean="0"/>
              <a:t>          Unaccompanied </a:t>
            </a:r>
            <a:r>
              <a:rPr lang="en-US" dirty="0"/>
              <a:t>Homeless Youth (10% of available funding.  May be a service related project, rental assistance/subsidy or capital project)</a:t>
            </a:r>
          </a:p>
          <a:p>
            <a:r>
              <a:rPr lang="en-US" dirty="0"/>
              <a:t>$      93,554	</a:t>
            </a:r>
            <a:r>
              <a:rPr lang="en-US" dirty="0" smtClean="0"/>
              <a:t>          Category </a:t>
            </a:r>
            <a:r>
              <a:rPr lang="en-US" dirty="0"/>
              <a:t>3 Homeless Youth (maximum of 5% of available funding. May be a </a:t>
            </a:r>
            <a:r>
              <a:rPr lang="en-US" u="sng" dirty="0"/>
              <a:t>service related project, rental assistance/subsidy or capital project) </a:t>
            </a:r>
          </a:p>
          <a:p>
            <a:r>
              <a:rPr lang="en-US" dirty="0"/>
              <a:t> </a:t>
            </a:r>
            <a:r>
              <a:rPr lang="en-US" b="1" dirty="0" smtClean="0"/>
              <a:t>$1,871,098  Total Funds Available for San Benito County Projects</a:t>
            </a:r>
            <a:endParaRPr lang="en-US" dirty="0"/>
          </a:p>
          <a:p>
            <a:endParaRPr lang="en-US" dirty="0"/>
          </a:p>
        </p:txBody>
      </p:sp>
    </p:spTree>
    <p:extLst>
      <p:ext uri="{BB962C8B-B14F-4D97-AF65-F5344CB8AC3E}">
        <p14:creationId xmlns:p14="http://schemas.microsoft.com/office/powerpoint/2010/main" val="470109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Review-Additional Funding Information</a:t>
            </a:r>
            <a:endParaRPr lang="en-US" dirty="0"/>
          </a:p>
        </p:txBody>
      </p:sp>
      <p:sp>
        <p:nvSpPr>
          <p:cNvPr id="3" name="Content Placeholder 2"/>
          <p:cNvSpPr>
            <a:spLocks noGrp="1"/>
          </p:cNvSpPr>
          <p:nvPr>
            <p:ph sz="half" idx="1"/>
          </p:nvPr>
        </p:nvSpPr>
        <p:spPr/>
        <p:txBody>
          <a:bodyPr>
            <a:normAutofit fontScale="85000" lnSpcReduction="10000"/>
          </a:bodyPr>
          <a:lstStyle/>
          <a:p>
            <a:pPr lvl="0"/>
            <a:r>
              <a:rPr lang="en-US" dirty="0"/>
              <a:t>A minimum of 10% of available HEAP funds </a:t>
            </a:r>
            <a:r>
              <a:rPr lang="en-US" b="1" u="sng" dirty="0"/>
              <a:t>must</a:t>
            </a:r>
            <a:r>
              <a:rPr lang="en-US" dirty="0"/>
              <a:t> be used to establish or expand services meeting the needs of unaccompanied homeless youth  (18-24)</a:t>
            </a:r>
          </a:p>
          <a:p>
            <a:pPr lvl="0"/>
            <a:r>
              <a:rPr lang="en-US" dirty="0"/>
              <a:t>A maximum of 5% of available HEAP funds </a:t>
            </a:r>
            <a:r>
              <a:rPr lang="en-US" b="1" u="sng" dirty="0"/>
              <a:t>may</a:t>
            </a:r>
            <a:r>
              <a:rPr lang="en-US" dirty="0"/>
              <a:t> be used to establish or expand services meeting the needs of families with dependent minors who have experienced a long term period without living independently in permanent housing, have experienced persistent instability as measured by frequent moves over such period or doubled/tripled up. This is known as Category 3 homeless under other federal statutes.  It is important to understand that funding to this population is not guaranteed and is an option only.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39055" y="2666999"/>
            <a:ext cx="3411108" cy="2731937"/>
          </a:xfrm>
        </p:spPr>
      </p:pic>
    </p:spTree>
    <p:extLst>
      <p:ext uri="{BB962C8B-B14F-4D97-AF65-F5344CB8AC3E}">
        <p14:creationId xmlns:p14="http://schemas.microsoft.com/office/powerpoint/2010/main" val="3345543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Review-Expenditure of HEAP Funds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48644" y="2667000"/>
            <a:ext cx="4165600" cy="3124200"/>
          </a:xfrm>
        </p:spPr>
      </p:pic>
      <p:sp>
        <p:nvSpPr>
          <p:cNvPr id="4" name="Content Placeholder 3"/>
          <p:cNvSpPr>
            <a:spLocks noGrp="1"/>
          </p:cNvSpPr>
          <p:nvPr>
            <p:ph sz="half" idx="2"/>
          </p:nvPr>
        </p:nvSpPr>
        <p:spPr/>
        <p:txBody>
          <a:bodyPr/>
          <a:lstStyle/>
          <a:p>
            <a:r>
              <a:rPr lang="en-US" dirty="0" smtClean="0"/>
              <a:t>HEAP statutes mandates that 50% of the awarded funds must be contractually obligated by January 1, 2020.  100% of the funds must be expended by June 30, 2021. No contract extensions will be provided.  No renewals will be available. HEAP funds are to be considered “One-Time Only”.  </a:t>
            </a:r>
          </a:p>
          <a:p>
            <a:r>
              <a:rPr lang="en-US" dirty="0" smtClean="0"/>
              <a:t>Proposed program/project budgets should be calculated as a 24-month budget </a:t>
            </a:r>
            <a:endParaRPr lang="en-US" dirty="0"/>
          </a:p>
        </p:txBody>
      </p:sp>
    </p:spTree>
    <p:extLst>
      <p:ext uri="{BB962C8B-B14F-4D97-AF65-F5344CB8AC3E}">
        <p14:creationId xmlns:p14="http://schemas.microsoft.com/office/powerpoint/2010/main" val="1528109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Review-Matching Requirement</a:t>
            </a:r>
            <a:endParaRPr lang="en-US" dirty="0"/>
          </a:p>
        </p:txBody>
      </p:sp>
      <p:sp>
        <p:nvSpPr>
          <p:cNvPr id="3" name="Content Placeholder 2"/>
          <p:cNvSpPr>
            <a:spLocks noGrp="1"/>
          </p:cNvSpPr>
          <p:nvPr>
            <p:ph sz="half" idx="1"/>
          </p:nvPr>
        </p:nvSpPr>
        <p:spPr/>
        <p:txBody>
          <a:bodyPr/>
          <a:lstStyle/>
          <a:p>
            <a:r>
              <a:rPr lang="en-US" dirty="0" smtClean="0"/>
              <a:t>Matching funds are not required for HEAP funding.  However, proposed projects should be prepared to document additional funding sources secured or proposed for the overall project.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08646" y="2667000"/>
            <a:ext cx="3692907" cy="3124200"/>
          </a:xfrm>
        </p:spPr>
      </p:pic>
    </p:spTree>
    <p:extLst>
      <p:ext uri="{BB962C8B-B14F-4D97-AF65-F5344CB8AC3E}">
        <p14:creationId xmlns:p14="http://schemas.microsoft.com/office/powerpoint/2010/main" val="3747090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  Eligible Activities</a:t>
            </a:r>
            <a:endParaRPr lang="en-US" dirty="0"/>
          </a:p>
        </p:txBody>
      </p:sp>
      <p:sp>
        <p:nvSpPr>
          <p:cNvPr id="3" name="Content Placeholder 2"/>
          <p:cNvSpPr>
            <a:spLocks noGrp="1"/>
          </p:cNvSpPr>
          <p:nvPr>
            <p:ph sz="half" idx="1"/>
          </p:nvPr>
        </p:nvSpPr>
        <p:spPr/>
        <p:txBody>
          <a:bodyPr/>
          <a:lstStyle/>
          <a:p>
            <a:r>
              <a:rPr lang="en-US" b="1" u="sng" dirty="0" smtClean="0"/>
              <a:t>Services</a:t>
            </a:r>
          </a:p>
          <a:p>
            <a:r>
              <a:rPr lang="en-US" dirty="0" smtClean="0"/>
              <a:t>Street outreach, health &amp; safety programs, criminal justice diversion prevention services, housing navigation (without financial assistance attached), supportive services for new homeless beds or other related activities.</a:t>
            </a:r>
            <a:endParaRPr lang="en-US" dirty="0"/>
          </a:p>
        </p:txBody>
      </p:sp>
      <p:sp>
        <p:nvSpPr>
          <p:cNvPr id="4" name="Content Placeholder 3"/>
          <p:cNvSpPr>
            <a:spLocks noGrp="1"/>
          </p:cNvSpPr>
          <p:nvPr>
            <p:ph sz="half" idx="2"/>
          </p:nvPr>
        </p:nvSpPr>
        <p:spPr/>
        <p:txBody>
          <a:bodyPr/>
          <a:lstStyle/>
          <a:p>
            <a:r>
              <a:rPr lang="en-US" b="1" u="sng" dirty="0" smtClean="0"/>
              <a:t>Rental Assistance/Subsidies/Rapid-Rehousing</a:t>
            </a:r>
          </a:p>
          <a:p>
            <a:r>
              <a:rPr lang="en-US" dirty="0" smtClean="0"/>
              <a:t>Housing identification/navigation combined with rental assistance/subsidies/rapid-rehousing, move-in assistance, rental assistance, rapid rehousing, landlord mitigation programs and other related activities. </a:t>
            </a:r>
            <a:endParaRPr lang="en-US" dirty="0"/>
          </a:p>
        </p:txBody>
      </p:sp>
    </p:spTree>
    <p:extLst>
      <p:ext uri="{BB962C8B-B14F-4D97-AF65-F5344CB8AC3E}">
        <p14:creationId xmlns:p14="http://schemas.microsoft.com/office/powerpoint/2010/main" val="2748434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Presented By</a:t>
            </a:r>
            <a:endParaRPr lang="en-US" dirty="0"/>
          </a:p>
        </p:txBody>
      </p:sp>
      <p:sp>
        <p:nvSpPr>
          <p:cNvPr id="3" name="Content Placeholder 2"/>
          <p:cNvSpPr>
            <a:spLocks noGrp="1"/>
          </p:cNvSpPr>
          <p:nvPr>
            <p:ph idx="1"/>
          </p:nvPr>
        </p:nvSpPr>
        <p:spPr/>
        <p:txBody>
          <a:bodyPr/>
          <a:lstStyle/>
          <a:p>
            <a:r>
              <a:rPr lang="en-US" dirty="0" smtClean="0"/>
              <a:t>Katherine Thoeni, Executive Officer/Coalition of Homeless Services Providers</a:t>
            </a:r>
          </a:p>
          <a:p>
            <a:r>
              <a:rPr lang="en-US" dirty="0" smtClean="0"/>
              <a:t>Administrative Entity/HEAP Program</a:t>
            </a:r>
            <a:endParaRPr lang="en-US" dirty="0"/>
          </a:p>
        </p:txBody>
      </p:sp>
    </p:spTree>
    <p:extLst>
      <p:ext uri="{BB962C8B-B14F-4D97-AF65-F5344CB8AC3E}">
        <p14:creationId xmlns:p14="http://schemas.microsoft.com/office/powerpoint/2010/main" val="2353593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  Eligible Activities</a:t>
            </a:r>
            <a:endParaRPr lang="en-US" dirty="0"/>
          </a:p>
        </p:txBody>
      </p:sp>
      <p:sp>
        <p:nvSpPr>
          <p:cNvPr id="3" name="Content Placeholder 2"/>
          <p:cNvSpPr>
            <a:spLocks noGrp="1"/>
          </p:cNvSpPr>
          <p:nvPr>
            <p:ph sz="half" idx="1"/>
          </p:nvPr>
        </p:nvSpPr>
        <p:spPr/>
        <p:txBody>
          <a:bodyPr/>
          <a:lstStyle/>
          <a:p>
            <a:r>
              <a:rPr lang="en-US" b="1" u="sng" dirty="0" smtClean="0"/>
              <a:t>Capital</a:t>
            </a:r>
          </a:p>
          <a:p>
            <a:r>
              <a:rPr lang="en-US" dirty="0" smtClean="0"/>
              <a:t>Acquisition, rehabilitation, construction or long-term leasing.  May be used to develop new emergency shelter, warming shelter, transitional, permanent supportive or other related activities.</a:t>
            </a:r>
          </a:p>
          <a:p>
            <a:r>
              <a:rPr lang="en-US" dirty="0" smtClean="0"/>
              <a:t>*Remember, Capital projects are only allowed in communities that declared an emergency shelter crisis.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11950" y="2667000"/>
            <a:ext cx="4686300" cy="3124200"/>
          </a:xfrm>
        </p:spPr>
      </p:pic>
    </p:spTree>
    <p:extLst>
      <p:ext uri="{BB962C8B-B14F-4D97-AF65-F5344CB8AC3E}">
        <p14:creationId xmlns:p14="http://schemas.microsoft.com/office/powerpoint/2010/main" val="3160425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  Homeless Definitions</a:t>
            </a:r>
            <a:endParaRPr lang="en-US" dirty="0"/>
          </a:p>
        </p:txBody>
      </p:sp>
      <p:sp>
        <p:nvSpPr>
          <p:cNvPr id="5" name="Content Placeholder 4"/>
          <p:cNvSpPr>
            <a:spLocks noGrp="1"/>
          </p:cNvSpPr>
          <p:nvPr>
            <p:ph idx="1"/>
          </p:nvPr>
        </p:nvSpPr>
        <p:spPr/>
        <p:txBody>
          <a:bodyPr>
            <a:normAutofit fontScale="92500" lnSpcReduction="10000"/>
          </a:bodyPr>
          <a:lstStyle/>
          <a:p>
            <a:r>
              <a:rPr lang="en-US" b="1" u="sng" dirty="0" smtClean="0"/>
              <a:t>Literally Homeless</a:t>
            </a:r>
          </a:p>
          <a:p>
            <a:r>
              <a:rPr lang="en-US" dirty="0" smtClean="0"/>
              <a:t>Has been residing in a public or private place not designed for, or ordinarily used as a regular sleeping accommodation for human beings such as vehicles, abandoned buildings, the street, parks, transit stations</a:t>
            </a:r>
            <a:r>
              <a:rPr lang="en-US" dirty="0" smtClean="0"/>
              <a:t>, etc</a:t>
            </a:r>
            <a:r>
              <a:rPr lang="en-US" dirty="0" smtClean="0"/>
              <a:t>.</a:t>
            </a:r>
          </a:p>
          <a:p>
            <a:r>
              <a:rPr lang="en-US" dirty="0" smtClean="0"/>
              <a:t>Congregate shelters, hotels/motels (if paid for by a program) or transitional housing</a:t>
            </a:r>
          </a:p>
          <a:p>
            <a:r>
              <a:rPr lang="en-US" dirty="0" smtClean="0"/>
              <a:t>Is existing an institution where he or she resided 90 days or less and prior to admission resided in a shelter, hotel/motel or transitional housing. </a:t>
            </a:r>
            <a:endParaRPr lang="en-US" dirty="0"/>
          </a:p>
        </p:txBody>
      </p:sp>
    </p:spTree>
    <p:extLst>
      <p:ext uri="{BB962C8B-B14F-4D97-AF65-F5344CB8AC3E}">
        <p14:creationId xmlns:p14="http://schemas.microsoft.com/office/powerpoint/2010/main" val="631893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Review-Homeless Definitions</a:t>
            </a:r>
            <a:endParaRPr lang="en-US" dirty="0"/>
          </a:p>
        </p:txBody>
      </p:sp>
      <p:sp>
        <p:nvSpPr>
          <p:cNvPr id="3" name="Content Placeholder 2"/>
          <p:cNvSpPr>
            <a:spLocks noGrp="1"/>
          </p:cNvSpPr>
          <p:nvPr>
            <p:ph idx="1"/>
          </p:nvPr>
        </p:nvSpPr>
        <p:spPr/>
        <p:txBody>
          <a:bodyPr/>
          <a:lstStyle/>
          <a:p>
            <a:r>
              <a:rPr lang="en-US" b="1" u="sng" dirty="0" smtClean="0"/>
              <a:t>Imminent Risk of Homelessness</a:t>
            </a:r>
          </a:p>
          <a:p>
            <a:r>
              <a:rPr lang="en-US" dirty="0" smtClean="0"/>
              <a:t>Loss of primary nighttime residence within 14 days of the application for assistance.  Verified via documentation</a:t>
            </a:r>
          </a:p>
          <a:p>
            <a:r>
              <a:rPr lang="en-US" dirty="0" smtClean="0"/>
              <a:t>Certification that no subsequent residence is identified</a:t>
            </a:r>
          </a:p>
          <a:p>
            <a:r>
              <a:rPr lang="en-US" dirty="0" smtClean="0"/>
              <a:t>Documentation of a lack of resources or support networks needed to obtain other permanent housing</a:t>
            </a:r>
            <a:endParaRPr lang="en-US" dirty="0"/>
          </a:p>
        </p:txBody>
      </p:sp>
    </p:spTree>
    <p:extLst>
      <p:ext uri="{BB962C8B-B14F-4D97-AF65-F5344CB8AC3E}">
        <p14:creationId xmlns:p14="http://schemas.microsoft.com/office/powerpoint/2010/main" val="3566873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Review-Homeless Definition</a:t>
            </a:r>
            <a:endParaRPr lang="en-US" dirty="0"/>
          </a:p>
        </p:txBody>
      </p:sp>
      <p:sp>
        <p:nvSpPr>
          <p:cNvPr id="3" name="Content Placeholder 2"/>
          <p:cNvSpPr>
            <a:spLocks noGrp="1"/>
          </p:cNvSpPr>
          <p:nvPr>
            <p:ph idx="1"/>
          </p:nvPr>
        </p:nvSpPr>
        <p:spPr/>
        <p:txBody>
          <a:bodyPr/>
          <a:lstStyle/>
          <a:p>
            <a:r>
              <a:rPr lang="en-US" b="1" u="sng" dirty="0" smtClean="0"/>
              <a:t>Fleeing Domestic Violence</a:t>
            </a:r>
          </a:p>
          <a:p>
            <a:r>
              <a:rPr lang="en-US" dirty="0" smtClean="0"/>
              <a:t>Certification that he/she or the family is </a:t>
            </a:r>
            <a:r>
              <a:rPr lang="en-US" u="sng" dirty="0" smtClean="0"/>
              <a:t>actively</a:t>
            </a:r>
            <a:r>
              <a:rPr lang="en-US" dirty="0" smtClean="0"/>
              <a:t> fleeing domestic violence, sexual assault, stalking, trafficking, or other life-threatening conditions related to violence , that no other residence is available and the household lacks resources and support networks needed to obtain housing.</a:t>
            </a:r>
            <a:endParaRPr lang="en-US" dirty="0"/>
          </a:p>
        </p:txBody>
      </p:sp>
    </p:spTree>
    <p:extLst>
      <p:ext uri="{BB962C8B-B14F-4D97-AF65-F5344CB8AC3E}">
        <p14:creationId xmlns:p14="http://schemas.microsoft.com/office/powerpoint/2010/main" val="3866875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Review-Homeless Definition</a:t>
            </a:r>
            <a:endParaRPr lang="en-US" dirty="0"/>
          </a:p>
        </p:txBody>
      </p:sp>
      <p:sp>
        <p:nvSpPr>
          <p:cNvPr id="3" name="Content Placeholder 2"/>
          <p:cNvSpPr>
            <a:spLocks noGrp="1"/>
          </p:cNvSpPr>
          <p:nvPr>
            <p:ph idx="1"/>
          </p:nvPr>
        </p:nvSpPr>
        <p:spPr/>
        <p:txBody>
          <a:bodyPr/>
          <a:lstStyle/>
          <a:p>
            <a:r>
              <a:rPr lang="en-US" b="1" u="sng" dirty="0" smtClean="0"/>
              <a:t>Homeless Under Other Federal Statutes</a:t>
            </a:r>
          </a:p>
          <a:p>
            <a:r>
              <a:rPr lang="en-US" dirty="0" smtClean="0"/>
              <a:t>Homeless families and youth who have experienced a long-term period without living independently in permanent housing, doubled/tripled up, etc.  This is knows as Category 3.  Projects submitted for this population may be considered for funding, but is not guaranteed.  </a:t>
            </a:r>
            <a:endParaRPr lang="en-US" dirty="0"/>
          </a:p>
        </p:txBody>
      </p:sp>
    </p:spTree>
    <p:extLst>
      <p:ext uri="{BB962C8B-B14F-4D97-AF65-F5344CB8AC3E}">
        <p14:creationId xmlns:p14="http://schemas.microsoft.com/office/powerpoint/2010/main" val="3629785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Review-Other Requirements</a:t>
            </a:r>
            <a:endParaRPr lang="en-US" dirty="0"/>
          </a:p>
        </p:txBody>
      </p:sp>
      <p:sp>
        <p:nvSpPr>
          <p:cNvPr id="3" name="Content Placeholder 2"/>
          <p:cNvSpPr>
            <a:spLocks noGrp="1"/>
          </p:cNvSpPr>
          <p:nvPr>
            <p:ph idx="1"/>
          </p:nvPr>
        </p:nvSpPr>
        <p:spPr/>
        <p:txBody>
          <a:bodyPr/>
          <a:lstStyle/>
          <a:p>
            <a:r>
              <a:rPr lang="en-US" b="1" u="sng" dirty="0" smtClean="0"/>
              <a:t>Housing First/Low Barrier</a:t>
            </a:r>
          </a:p>
          <a:p>
            <a:r>
              <a:rPr lang="en-US" u="sng" dirty="0" smtClean="0"/>
              <a:t>All</a:t>
            </a:r>
            <a:r>
              <a:rPr lang="en-US" dirty="0" smtClean="0"/>
              <a:t> HEAP Funded projects must adhere to Housing First principals.  Few to no prerequisites such as sobriety or completion of treatment programs, screen in rather than screen out those with barriers such as no or very low income, poor rental history or criminal histories. Supportive services are voluntary. </a:t>
            </a:r>
            <a:endParaRPr lang="en-US" u="sng" dirty="0"/>
          </a:p>
        </p:txBody>
      </p:sp>
    </p:spTree>
    <p:extLst>
      <p:ext uri="{BB962C8B-B14F-4D97-AF65-F5344CB8AC3E}">
        <p14:creationId xmlns:p14="http://schemas.microsoft.com/office/powerpoint/2010/main" val="383820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Review-Homeless Management Information Systems (HMIS) </a:t>
            </a:r>
            <a:endParaRPr lang="en-US" dirty="0"/>
          </a:p>
        </p:txBody>
      </p:sp>
      <p:sp>
        <p:nvSpPr>
          <p:cNvPr id="4" name="Content Placeholder 3"/>
          <p:cNvSpPr>
            <a:spLocks noGrp="1"/>
          </p:cNvSpPr>
          <p:nvPr>
            <p:ph sz="half" idx="1"/>
          </p:nvPr>
        </p:nvSpPr>
        <p:spPr/>
        <p:txBody>
          <a:bodyPr/>
          <a:lstStyle/>
          <a:p>
            <a:r>
              <a:rPr lang="en-US" dirty="0" smtClean="0"/>
              <a:t>All HEAP funded projects are required to participate in the local HMIS program and comply with HMIS related policies and procedures.  HEAP funded projects are responsible or the costs incurred in HMIS participation. HMIS costs may only be applied to the indirect line item of proposed budgets.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45412" y="2918129"/>
            <a:ext cx="3410268" cy="2456953"/>
          </a:xfrm>
        </p:spPr>
      </p:pic>
    </p:spTree>
    <p:extLst>
      <p:ext uri="{BB962C8B-B14F-4D97-AF65-F5344CB8AC3E}">
        <p14:creationId xmlns:p14="http://schemas.microsoft.com/office/powerpoint/2010/main" val="2338040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Review-Indirect Costs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344" y="2667000"/>
            <a:ext cx="3124200" cy="3124200"/>
          </a:xfrm>
        </p:spPr>
      </p:pic>
      <p:sp>
        <p:nvSpPr>
          <p:cNvPr id="4" name="Content Placeholder 3"/>
          <p:cNvSpPr>
            <a:spLocks noGrp="1"/>
          </p:cNvSpPr>
          <p:nvPr>
            <p:ph sz="half" idx="2"/>
          </p:nvPr>
        </p:nvSpPr>
        <p:spPr/>
        <p:txBody>
          <a:bodyPr/>
          <a:lstStyle/>
          <a:p>
            <a:r>
              <a:rPr lang="en-US" dirty="0" smtClean="0"/>
              <a:t>Projects that intend to charge indirect costs must clearly state in the project application the rate of distribution base the project intends to use.  A letter or other documentation must be provided if the applicant has a federally negotiated indirect cost rate.  Otherwise, a maximum of 10% of HEAP funding may be targeted to indirect costs. </a:t>
            </a:r>
            <a:endParaRPr lang="en-US" dirty="0"/>
          </a:p>
        </p:txBody>
      </p:sp>
    </p:spTree>
    <p:extLst>
      <p:ext uri="{BB962C8B-B14F-4D97-AF65-F5344CB8AC3E}">
        <p14:creationId xmlns:p14="http://schemas.microsoft.com/office/powerpoint/2010/main" val="3211767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Review-Coordinated Entry System</a:t>
            </a:r>
            <a:endParaRPr lang="en-US" dirty="0"/>
          </a:p>
        </p:txBody>
      </p:sp>
      <p:sp>
        <p:nvSpPr>
          <p:cNvPr id="3" name="Content Placeholder 2"/>
          <p:cNvSpPr>
            <a:spLocks noGrp="1"/>
          </p:cNvSpPr>
          <p:nvPr>
            <p:ph sz="half" idx="1"/>
          </p:nvPr>
        </p:nvSpPr>
        <p:spPr/>
        <p:txBody>
          <a:bodyPr/>
          <a:lstStyle/>
          <a:p>
            <a:r>
              <a:rPr lang="en-US" dirty="0" smtClean="0"/>
              <a:t>All HEAP funded transitional, permanent, permanent supportive and rapid rehousing projects must </a:t>
            </a:r>
            <a:r>
              <a:rPr lang="en-US" u="sng" dirty="0" smtClean="0"/>
              <a:t>only</a:t>
            </a:r>
            <a:r>
              <a:rPr lang="en-US" dirty="0" smtClean="0"/>
              <a:t> accept homeless participants for program enrollment through the local Coordinated Entry System.</a:t>
            </a:r>
          </a:p>
          <a:p>
            <a:r>
              <a:rPr lang="en-US" dirty="0" smtClean="0"/>
              <a:t>HEAP funded projects are responsible for ensuring appropriate staff attend Coordinated Entry System trainings.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18300" y="2914650"/>
            <a:ext cx="4673600" cy="2628900"/>
          </a:xfrm>
        </p:spPr>
      </p:pic>
    </p:spTree>
    <p:extLst>
      <p:ext uri="{BB962C8B-B14F-4D97-AF65-F5344CB8AC3E}">
        <p14:creationId xmlns:p14="http://schemas.microsoft.com/office/powerpoint/2010/main" val="3685214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Review-Program Participant Rents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08170" y="2667000"/>
            <a:ext cx="2246548" cy="3124200"/>
          </a:xfrm>
        </p:spPr>
      </p:pic>
      <p:sp>
        <p:nvSpPr>
          <p:cNvPr id="4" name="Content Placeholder 3"/>
          <p:cNvSpPr>
            <a:spLocks noGrp="1"/>
          </p:cNvSpPr>
          <p:nvPr>
            <p:ph sz="half" idx="2"/>
          </p:nvPr>
        </p:nvSpPr>
        <p:spPr/>
        <p:txBody>
          <a:bodyPr/>
          <a:lstStyle/>
          <a:p>
            <a:r>
              <a:rPr lang="en-US" dirty="0" smtClean="0"/>
              <a:t>HEAP funded transitional, permanent supportive or other permanent housing are required to have signed occupancy agreements and may charge a maximum of 30% of the participants adjusted monthly income; or 10% of the households total monthly income; or, the amount the household is receiving payments for welfare assistance from a public agency and a part of the payment is designated to meet housing costs.</a:t>
            </a:r>
            <a:endParaRPr lang="en-US" dirty="0"/>
          </a:p>
        </p:txBody>
      </p:sp>
    </p:spTree>
    <p:extLst>
      <p:ext uri="{BB962C8B-B14F-4D97-AF65-F5344CB8AC3E}">
        <p14:creationId xmlns:p14="http://schemas.microsoft.com/office/powerpoint/2010/main" val="4150494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Things First</a:t>
            </a:r>
            <a:endParaRPr lang="en-US" dirty="0"/>
          </a:p>
        </p:txBody>
      </p:sp>
      <p:sp>
        <p:nvSpPr>
          <p:cNvPr id="4" name="Content Placeholder 3"/>
          <p:cNvSpPr>
            <a:spLocks noGrp="1"/>
          </p:cNvSpPr>
          <p:nvPr>
            <p:ph sz="half" idx="1"/>
          </p:nvPr>
        </p:nvSpPr>
        <p:spPr/>
        <p:txBody>
          <a:bodyPr/>
          <a:lstStyle/>
          <a:p>
            <a:r>
              <a:rPr lang="en-US" dirty="0" smtClean="0"/>
              <a:t>Let’s go around the room for introductions. Name and Agency or Affiliation Please.</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69867" y="2667000"/>
            <a:ext cx="4370465" cy="3124200"/>
          </a:xfrm>
        </p:spPr>
      </p:pic>
    </p:spTree>
    <p:extLst>
      <p:ext uri="{BB962C8B-B14F-4D97-AF65-F5344CB8AC3E}">
        <p14:creationId xmlns:p14="http://schemas.microsoft.com/office/powerpoint/2010/main" val="3099837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Review-Deed Restrictions</a:t>
            </a:r>
            <a:br>
              <a:rPr lang="en-US" dirty="0" smtClean="0"/>
            </a:br>
            <a:r>
              <a:rPr lang="en-US" dirty="0" smtClean="0"/>
              <a:t>Capital Projects Only</a:t>
            </a:r>
            <a:endParaRPr lang="en-US" dirty="0"/>
          </a:p>
        </p:txBody>
      </p:sp>
      <p:sp>
        <p:nvSpPr>
          <p:cNvPr id="3" name="Content Placeholder 2"/>
          <p:cNvSpPr>
            <a:spLocks noGrp="1"/>
          </p:cNvSpPr>
          <p:nvPr>
            <p:ph sz="half" idx="1"/>
          </p:nvPr>
        </p:nvSpPr>
        <p:spPr/>
        <p:txBody>
          <a:bodyPr/>
          <a:lstStyle/>
          <a:p>
            <a:r>
              <a:rPr lang="en-US" dirty="0" smtClean="0"/>
              <a:t>HEAP funded capital projects will require a 10- year deed restriction.  This requirement may be waived if the project can document that it is already under a deed restriction from another funding source for a time frame that meets or exceeds the 10-year period.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88225" y="3038475"/>
            <a:ext cx="3333750" cy="2381250"/>
          </a:xfrm>
        </p:spPr>
      </p:pic>
    </p:spTree>
    <p:extLst>
      <p:ext uri="{BB962C8B-B14F-4D97-AF65-F5344CB8AC3E}">
        <p14:creationId xmlns:p14="http://schemas.microsoft.com/office/powerpoint/2010/main" val="160311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NOFA Review-Site Control &amp; Zoning/Permitting</a:t>
            </a:r>
            <a:br>
              <a:rPr lang="en-US" dirty="0" smtClean="0"/>
            </a:br>
            <a:r>
              <a:rPr lang="en-US" dirty="0" smtClean="0"/>
              <a:t>Capital Projects Only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07444" y="2709862"/>
            <a:ext cx="3048000" cy="3038475"/>
          </a:xfrm>
        </p:spPr>
      </p:pic>
      <p:sp>
        <p:nvSpPr>
          <p:cNvPr id="4" name="Content Placeholder 3"/>
          <p:cNvSpPr>
            <a:spLocks noGrp="1"/>
          </p:cNvSpPr>
          <p:nvPr>
            <p:ph sz="half" idx="2"/>
          </p:nvPr>
        </p:nvSpPr>
        <p:spPr/>
        <p:txBody>
          <a:bodyPr/>
          <a:lstStyle/>
          <a:p>
            <a:r>
              <a:rPr lang="en-US" dirty="0" smtClean="0"/>
              <a:t>Applicants must demonstrate site control for capital projects.</a:t>
            </a:r>
          </a:p>
          <a:p>
            <a:r>
              <a:rPr lang="en-US" dirty="0" smtClean="0"/>
              <a:t>Applicants must demonstrate zoning /permitting approval for capital projects or describe the intended process to obtain approvals. </a:t>
            </a:r>
            <a:endParaRPr lang="en-US" dirty="0"/>
          </a:p>
        </p:txBody>
      </p:sp>
    </p:spTree>
    <p:extLst>
      <p:ext uri="{BB962C8B-B14F-4D97-AF65-F5344CB8AC3E}">
        <p14:creationId xmlns:p14="http://schemas.microsoft.com/office/powerpoint/2010/main" val="3069704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Review-Community Support</a:t>
            </a:r>
            <a:br>
              <a:rPr lang="en-US" dirty="0" smtClean="0"/>
            </a:br>
            <a:r>
              <a:rPr lang="en-US" dirty="0" smtClean="0"/>
              <a:t>Capital Projects Only</a:t>
            </a:r>
            <a:endParaRPr lang="en-US" dirty="0"/>
          </a:p>
        </p:txBody>
      </p:sp>
      <p:sp>
        <p:nvSpPr>
          <p:cNvPr id="3" name="Content Placeholder 2"/>
          <p:cNvSpPr>
            <a:spLocks noGrp="1"/>
          </p:cNvSpPr>
          <p:nvPr>
            <p:ph sz="half" idx="1"/>
          </p:nvPr>
        </p:nvSpPr>
        <p:spPr/>
        <p:txBody>
          <a:bodyPr/>
          <a:lstStyle/>
          <a:p>
            <a:r>
              <a:rPr lang="en-US" dirty="0" smtClean="0"/>
              <a:t>Applicants must provide documentation of community support for capital projects.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88485" y="2667000"/>
            <a:ext cx="3133229" cy="3124200"/>
          </a:xfrm>
        </p:spPr>
      </p:pic>
    </p:spTree>
    <p:extLst>
      <p:ext uri="{BB962C8B-B14F-4D97-AF65-F5344CB8AC3E}">
        <p14:creationId xmlns:p14="http://schemas.microsoft.com/office/powerpoint/2010/main" val="347996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Review-Prevailing Wage</a:t>
            </a:r>
            <a:br>
              <a:rPr lang="en-US" dirty="0" smtClean="0"/>
            </a:br>
            <a:r>
              <a:rPr lang="en-US" dirty="0" smtClean="0"/>
              <a:t>Capital Projects Only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84313" y="3344595"/>
            <a:ext cx="4894262" cy="1769010"/>
          </a:xfrm>
        </p:spPr>
      </p:pic>
      <p:sp>
        <p:nvSpPr>
          <p:cNvPr id="4" name="Content Placeholder 3"/>
          <p:cNvSpPr>
            <a:spLocks noGrp="1"/>
          </p:cNvSpPr>
          <p:nvPr>
            <p:ph sz="half" idx="2"/>
          </p:nvPr>
        </p:nvSpPr>
        <p:spPr/>
        <p:txBody>
          <a:bodyPr/>
          <a:lstStyle/>
          <a:p>
            <a:r>
              <a:rPr lang="en-US" dirty="0" smtClean="0"/>
              <a:t>HEAP funds are considered public funds and will trigger prevailing wage requirements.   Prevailing wage requirements will be waived only in the event that the applicant is able  to clearly document a legal reason for waiver.  It is recommended that the applicant consult with an attorney and/or the Department of Industrial Relations to make a final determination on paying state prevailing wages. </a:t>
            </a:r>
            <a:endParaRPr lang="en-US" dirty="0"/>
          </a:p>
        </p:txBody>
      </p:sp>
    </p:spTree>
    <p:extLst>
      <p:ext uri="{BB962C8B-B14F-4D97-AF65-F5344CB8AC3E}">
        <p14:creationId xmlns:p14="http://schemas.microsoft.com/office/powerpoint/2010/main" val="1279578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For A Moment</a:t>
            </a:r>
            <a:endParaRPr lang="en-US" dirty="0"/>
          </a:p>
        </p:txBody>
      </p:sp>
      <p:sp>
        <p:nvSpPr>
          <p:cNvPr id="3" name="Content Placeholder 2"/>
          <p:cNvSpPr>
            <a:spLocks noGrp="1"/>
          </p:cNvSpPr>
          <p:nvPr>
            <p:ph sz="half" idx="1"/>
          </p:nvPr>
        </p:nvSpPr>
        <p:spPr/>
        <p:txBody>
          <a:bodyPr/>
          <a:lstStyle/>
          <a:p>
            <a:r>
              <a:rPr lang="en-US" dirty="0" smtClean="0"/>
              <a:t>We’ll go back to the NOFA in a little while.</a:t>
            </a:r>
          </a:p>
          <a:p>
            <a:r>
              <a:rPr lang="en-US" dirty="0" smtClean="0"/>
              <a:t>For now, any questions on what has been covered so far?</a:t>
            </a:r>
          </a:p>
          <a:p>
            <a:r>
              <a:rPr lang="en-US" dirty="0" smtClean="0"/>
              <a:t>Then we will move on to the actual application.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2475" y="2667000"/>
            <a:ext cx="3905250" cy="3124200"/>
          </a:xfrm>
        </p:spPr>
      </p:pic>
    </p:spTree>
    <p:extLst>
      <p:ext uri="{BB962C8B-B14F-4D97-AF65-F5344CB8AC3E}">
        <p14:creationId xmlns:p14="http://schemas.microsoft.com/office/powerpoint/2010/main" val="2864557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Application-General Information</a:t>
            </a:r>
            <a:endParaRPr lang="en-US" dirty="0"/>
          </a:p>
        </p:txBody>
      </p:sp>
      <p:sp>
        <p:nvSpPr>
          <p:cNvPr id="3" name="Content Placeholder 2"/>
          <p:cNvSpPr>
            <a:spLocks noGrp="1"/>
          </p:cNvSpPr>
          <p:nvPr>
            <p:ph sz="half" idx="1"/>
          </p:nvPr>
        </p:nvSpPr>
        <p:spPr/>
        <p:txBody>
          <a:bodyPr/>
          <a:lstStyle/>
          <a:p>
            <a:r>
              <a:rPr lang="en-US" dirty="0" smtClean="0"/>
              <a:t>Basic Contact Information (page 1)-Only needs to be completed once.</a:t>
            </a:r>
          </a:p>
          <a:p>
            <a:r>
              <a:rPr lang="en-US" dirty="0" smtClean="0"/>
              <a:t>Summary of Project Proposal Information (page 2) –Complete one box for </a:t>
            </a:r>
            <a:r>
              <a:rPr lang="en-US" u="sng" dirty="0" smtClean="0"/>
              <a:t>each </a:t>
            </a:r>
            <a:r>
              <a:rPr lang="en-US" dirty="0" smtClean="0"/>
              <a:t>proposed project.</a:t>
            </a:r>
          </a:p>
          <a:p>
            <a:r>
              <a:rPr lang="en-US" dirty="0" smtClean="0"/>
              <a:t>General Applicant Information-Only needs to be completed once.  Please be specific, but concise when answering the questions.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175" y="2799865"/>
            <a:ext cx="4895850" cy="2858470"/>
          </a:xfrm>
        </p:spPr>
      </p:pic>
    </p:spTree>
    <p:extLst>
      <p:ext uri="{BB962C8B-B14F-4D97-AF65-F5344CB8AC3E}">
        <p14:creationId xmlns:p14="http://schemas.microsoft.com/office/powerpoint/2010/main" val="639494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Narrative-Services</a:t>
            </a:r>
            <a:endParaRPr lang="en-US" dirty="0"/>
          </a:p>
        </p:txBody>
      </p:sp>
      <p:sp>
        <p:nvSpPr>
          <p:cNvPr id="3" name="Content Placeholder 2"/>
          <p:cNvSpPr>
            <a:spLocks noGrp="1"/>
          </p:cNvSpPr>
          <p:nvPr>
            <p:ph sz="half" idx="1"/>
          </p:nvPr>
        </p:nvSpPr>
        <p:spPr/>
        <p:txBody>
          <a:bodyPr>
            <a:normAutofit fontScale="92500" lnSpcReduction="10000"/>
          </a:bodyPr>
          <a:lstStyle/>
          <a:p>
            <a:r>
              <a:rPr lang="en-US" b="1" u="sng" dirty="0" smtClean="0"/>
              <a:t>Only</a:t>
            </a:r>
            <a:r>
              <a:rPr lang="en-US" dirty="0" smtClean="0"/>
              <a:t> complete this narrative section if applying for homeless services funding.  Leave this entire section blank if funding for services is not being sought. </a:t>
            </a:r>
          </a:p>
          <a:p>
            <a:r>
              <a:rPr lang="en-US" dirty="0" smtClean="0"/>
              <a:t>Please be specific, but concise, when answering questions.</a:t>
            </a:r>
          </a:p>
          <a:p>
            <a:r>
              <a:rPr lang="en-US" dirty="0" smtClean="0"/>
              <a:t>Be aware of page limit(s) </a:t>
            </a:r>
          </a:p>
          <a:p>
            <a:endParaRPr lang="en-US" u="sng" dirty="0"/>
          </a:p>
        </p:txBody>
      </p:sp>
      <p:sp>
        <p:nvSpPr>
          <p:cNvPr id="4" name="Content Placeholder 3"/>
          <p:cNvSpPr>
            <a:spLocks noGrp="1"/>
          </p:cNvSpPr>
          <p:nvPr>
            <p:ph sz="half" idx="2"/>
          </p:nvPr>
        </p:nvSpPr>
        <p:spPr/>
        <p:txBody>
          <a:bodyPr>
            <a:normAutofit fontScale="92500" lnSpcReduction="10000"/>
          </a:bodyPr>
          <a:lstStyle/>
          <a:p>
            <a:r>
              <a:rPr lang="en-US" b="1" u="sng" dirty="0" smtClean="0"/>
              <a:t>Narrative Sections</a:t>
            </a:r>
          </a:p>
          <a:p>
            <a:r>
              <a:rPr lang="en-US" dirty="0" smtClean="0"/>
              <a:t>Project Overview &amp; Population</a:t>
            </a:r>
          </a:p>
          <a:p>
            <a:r>
              <a:rPr lang="en-US" dirty="0" smtClean="0"/>
              <a:t>Program Description</a:t>
            </a:r>
          </a:p>
          <a:p>
            <a:r>
              <a:rPr lang="en-US" dirty="0" smtClean="0"/>
              <a:t>Budget</a:t>
            </a:r>
          </a:p>
          <a:p>
            <a:r>
              <a:rPr lang="en-US" dirty="0" smtClean="0"/>
              <a:t>Goals and Outcomes</a:t>
            </a:r>
          </a:p>
          <a:p>
            <a:r>
              <a:rPr lang="en-US" dirty="0" smtClean="0"/>
              <a:t>Past Performance and Data Collection</a:t>
            </a:r>
          </a:p>
          <a:p>
            <a:r>
              <a:rPr lang="en-US" dirty="0" smtClean="0"/>
              <a:t>Attachments (attachments are not included in page limits)</a:t>
            </a:r>
          </a:p>
          <a:p>
            <a:r>
              <a:rPr lang="en-US" b="1" dirty="0" smtClean="0"/>
              <a:t>Questions on the Services Narrative?</a:t>
            </a:r>
            <a:endParaRPr lang="en-US" b="1" dirty="0"/>
          </a:p>
        </p:txBody>
      </p:sp>
    </p:spTree>
    <p:extLst>
      <p:ext uri="{BB962C8B-B14F-4D97-AF65-F5344CB8AC3E}">
        <p14:creationId xmlns:p14="http://schemas.microsoft.com/office/powerpoint/2010/main" val="121635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Project Narrative-Rental Assistance or Subsidy</a:t>
            </a:r>
            <a:endParaRPr lang="en-US" dirty="0"/>
          </a:p>
        </p:txBody>
      </p:sp>
      <p:sp>
        <p:nvSpPr>
          <p:cNvPr id="6" name="Content Placeholder 5"/>
          <p:cNvSpPr>
            <a:spLocks noGrp="1"/>
          </p:cNvSpPr>
          <p:nvPr>
            <p:ph sz="half" idx="1"/>
          </p:nvPr>
        </p:nvSpPr>
        <p:spPr/>
        <p:txBody>
          <a:bodyPr>
            <a:normAutofit fontScale="85000" lnSpcReduction="10000"/>
          </a:bodyPr>
          <a:lstStyle/>
          <a:p>
            <a:r>
              <a:rPr lang="en-US" b="1" u="sng" dirty="0"/>
              <a:t>Only</a:t>
            </a:r>
            <a:r>
              <a:rPr lang="en-US" dirty="0"/>
              <a:t> complete this narrative section if applying for </a:t>
            </a:r>
            <a:r>
              <a:rPr lang="en-US" dirty="0" smtClean="0"/>
              <a:t>rental assistance or subsidy </a:t>
            </a:r>
            <a:r>
              <a:rPr lang="en-US" dirty="0"/>
              <a:t>funding.  Leave this entire section blank if funding for </a:t>
            </a:r>
            <a:r>
              <a:rPr lang="en-US" dirty="0" smtClean="0"/>
              <a:t>rental assistance/subsidies is </a:t>
            </a:r>
            <a:r>
              <a:rPr lang="en-US" dirty="0"/>
              <a:t>not being sought. </a:t>
            </a:r>
          </a:p>
          <a:p>
            <a:r>
              <a:rPr lang="en-US" dirty="0"/>
              <a:t>Please be specific, but concise, when answering questions.</a:t>
            </a:r>
          </a:p>
          <a:p>
            <a:r>
              <a:rPr lang="en-US" dirty="0"/>
              <a:t>Be aware of page limit(s) </a:t>
            </a:r>
          </a:p>
          <a:p>
            <a:endParaRPr lang="en-US" dirty="0"/>
          </a:p>
        </p:txBody>
      </p:sp>
      <p:sp>
        <p:nvSpPr>
          <p:cNvPr id="7" name="Content Placeholder 6"/>
          <p:cNvSpPr>
            <a:spLocks noGrp="1"/>
          </p:cNvSpPr>
          <p:nvPr>
            <p:ph sz="half" idx="2"/>
          </p:nvPr>
        </p:nvSpPr>
        <p:spPr/>
        <p:txBody>
          <a:bodyPr>
            <a:normAutofit fontScale="85000" lnSpcReduction="10000"/>
          </a:bodyPr>
          <a:lstStyle/>
          <a:p>
            <a:r>
              <a:rPr lang="en-US" b="1" u="sng" dirty="0"/>
              <a:t>Narrative Sections</a:t>
            </a:r>
          </a:p>
          <a:p>
            <a:r>
              <a:rPr lang="en-US" dirty="0"/>
              <a:t>Project Overview &amp; Population</a:t>
            </a:r>
          </a:p>
          <a:p>
            <a:r>
              <a:rPr lang="en-US" dirty="0"/>
              <a:t>Program Description</a:t>
            </a:r>
          </a:p>
          <a:p>
            <a:r>
              <a:rPr lang="en-US" dirty="0"/>
              <a:t>Budget</a:t>
            </a:r>
          </a:p>
          <a:p>
            <a:r>
              <a:rPr lang="en-US" dirty="0"/>
              <a:t>Goals and Outcomes</a:t>
            </a:r>
          </a:p>
          <a:p>
            <a:r>
              <a:rPr lang="en-US" dirty="0"/>
              <a:t>Past Performance and Data Collection</a:t>
            </a:r>
          </a:p>
          <a:p>
            <a:r>
              <a:rPr lang="en-US" dirty="0"/>
              <a:t>Attachments (attachments are not included in page limits)</a:t>
            </a:r>
          </a:p>
          <a:p>
            <a:r>
              <a:rPr lang="en-US" b="1" dirty="0"/>
              <a:t>Questions on the </a:t>
            </a:r>
            <a:r>
              <a:rPr lang="en-US" b="1" dirty="0" smtClean="0"/>
              <a:t>Rental Assistance/Subsidy Narrative</a:t>
            </a:r>
            <a:r>
              <a:rPr lang="en-US" b="1" dirty="0"/>
              <a:t>?</a:t>
            </a:r>
          </a:p>
          <a:p>
            <a:endParaRPr lang="en-US" dirty="0"/>
          </a:p>
        </p:txBody>
      </p:sp>
    </p:spTree>
    <p:extLst>
      <p:ext uri="{BB962C8B-B14F-4D97-AF65-F5344CB8AC3E}">
        <p14:creationId xmlns:p14="http://schemas.microsoft.com/office/powerpoint/2010/main" val="3101291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Narrative-Capital</a:t>
            </a:r>
            <a:endParaRPr lang="en-US" dirty="0"/>
          </a:p>
        </p:txBody>
      </p:sp>
      <p:sp>
        <p:nvSpPr>
          <p:cNvPr id="3" name="Content Placeholder 2"/>
          <p:cNvSpPr>
            <a:spLocks noGrp="1"/>
          </p:cNvSpPr>
          <p:nvPr>
            <p:ph sz="half" idx="1"/>
          </p:nvPr>
        </p:nvSpPr>
        <p:spPr/>
        <p:txBody>
          <a:bodyPr>
            <a:normAutofit fontScale="92500" lnSpcReduction="20000"/>
          </a:bodyPr>
          <a:lstStyle/>
          <a:p>
            <a:r>
              <a:rPr lang="en-US" b="1" u="sng" dirty="0"/>
              <a:t>Only</a:t>
            </a:r>
            <a:r>
              <a:rPr lang="en-US" dirty="0"/>
              <a:t> complete this narrative section if applying for </a:t>
            </a:r>
            <a:r>
              <a:rPr lang="en-US" dirty="0" smtClean="0"/>
              <a:t>capital </a:t>
            </a:r>
            <a:r>
              <a:rPr lang="en-US" dirty="0"/>
              <a:t>funding.  Leave this entire section blank if funding for </a:t>
            </a:r>
            <a:r>
              <a:rPr lang="en-US" dirty="0" smtClean="0"/>
              <a:t>capital </a:t>
            </a:r>
            <a:r>
              <a:rPr lang="en-US" dirty="0"/>
              <a:t>is not being sought. </a:t>
            </a:r>
          </a:p>
          <a:p>
            <a:r>
              <a:rPr lang="en-US" dirty="0"/>
              <a:t>Please be specific, but concise, when answering questions</a:t>
            </a:r>
            <a:r>
              <a:rPr lang="en-US" dirty="0" smtClean="0"/>
              <a:t>.</a:t>
            </a:r>
          </a:p>
          <a:p>
            <a:r>
              <a:rPr lang="en-US" dirty="0" smtClean="0"/>
              <a:t>Remember deed restrictions, pay particular attention to sustainability and supportive service items. </a:t>
            </a:r>
          </a:p>
          <a:p>
            <a:r>
              <a:rPr lang="en-US" dirty="0" smtClean="0"/>
              <a:t>Document clear milestones</a:t>
            </a:r>
            <a:endParaRPr lang="en-US" dirty="0"/>
          </a:p>
          <a:p>
            <a:r>
              <a:rPr lang="en-US" dirty="0"/>
              <a:t>Be aware of page limit(s) </a:t>
            </a:r>
          </a:p>
          <a:p>
            <a:endParaRPr lang="en-US" dirty="0"/>
          </a:p>
        </p:txBody>
      </p:sp>
      <p:sp>
        <p:nvSpPr>
          <p:cNvPr id="6" name="Content Placeholder 5"/>
          <p:cNvSpPr>
            <a:spLocks noGrp="1"/>
          </p:cNvSpPr>
          <p:nvPr>
            <p:ph sz="half" idx="2"/>
          </p:nvPr>
        </p:nvSpPr>
        <p:spPr/>
        <p:txBody>
          <a:bodyPr>
            <a:normAutofit fontScale="92500" lnSpcReduction="20000"/>
          </a:bodyPr>
          <a:lstStyle/>
          <a:p>
            <a:r>
              <a:rPr lang="en-US" b="1" u="sng" dirty="0"/>
              <a:t>Narrative Sections</a:t>
            </a:r>
          </a:p>
          <a:p>
            <a:r>
              <a:rPr lang="en-US" dirty="0"/>
              <a:t>Project Overview &amp; Population</a:t>
            </a:r>
          </a:p>
          <a:p>
            <a:r>
              <a:rPr lang="en-US" dirty="0"/>
              <a:t>Program Description</a:t>
            </a:r>
          </a:p>
          <a:p>
            <a:r>
              <a:rPr lang="en-US" dirty="0"/>
              <a:t>Budget</a:t>
            </a:r>
          </a:p>
          <a:p>
            <a:r>
              <a:rPr lang="en-US" dirty="0"/>
              <a:t>Goals and Outcomes</a:t>
            </a:r>
          </a:p>
          <a:p>
            <a:r>
              <a:rPr lang="en-US" dirty="0"/>
              <a:t>Past Performance and Data Collection</a:t>
            </a:r>
          </a:p>
          <a:p>
            <a:r>
              <a:rPr lang="en-US" dirty="0"/>
              <a:t>Attachments (attachments are not included in page limits)</a:t>
            </a:r>
          </a:p>
          <a:p>
            <a:r>
              <a:rPr lang="en-US" b="1" dirty="0"/>
              <a:t>Questions on the </a:t>
            </a:r>
            <a:r>
              <a:rPr lang="en-US" b="1" dirty="0" smtClean="0"/>
              <a:t>Capital </a:t>
            </a:r>
            <a:r>
              <a:rPr lang="en-US" b="1" dirty="0"/>
              <a:t>Narrative?</a:t>
            </a:r>
          </a:p>
          <a:p>
            <a:endParaRPr lang="en-US" dirty="0"/>
          </a:p>
        </p:txBody>
      </p:sp>
    </p:spTree>
    <p:extLst>
      <p:ext uri="{BB962C8B-B14F-4D97-AF65-F5344CB8AC3E}">
        <p14:creationId xmlns:p14="http://schemas.microsoft.com/office/powerpoint/2010/main" val="1522538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Attachments-Budget Forms</a:t>
            </a:r>
            <a:endParaRPr lang="en-US" dirty="0"/>
          </a:p>
        </p:txBody>
      </p:sp>
      <p:sp>
        <p:nvSpPr>
          <p:cNvPr id="3" name="Content Placeholder 2"/>
          <p:cNvSpPr>
            <a:spLocks noGrp="1"/>
          </p:cNvSpPr>
          <p:nvPr>
            <p:ph sz="half" idx="1"/>
          </p:nvPr>
        </p:nvSpPr>
        <p:spPr/>
        <p:txBody>
          <a:bodyPr/>
          <a:lstStyle/>
          <a:p>
            <a:r>
              <a:rPr lang="en-US" dirty="0" smtClean="0"/>
              <a:t>Note:  Two different budget forms.</a:t>
            </a:r>
          </a:p>
          <a:p>
            <a:r>
              <a:rPr lang="en-US" dirty="0" smtClean="0"/>
              <a:t>One for Services and Rental Assistance/Subsidy Projects</a:t>
            </a:r>
          </a:p>
          <a:p>
            <a:r>
              <a:rPr lang="en-US" dirty="0" smtClean="0"/>
              <a:t>One for Capital </a:t>
            </a:r>
            <a:r>
              <a:rPr lang="en-US" dirty="0" smtClean="0"/>
              <a:t>Projects</a:t>
            </a:r>
          </a:p>
          <a:p>
            <a:r>
              <a:rPr lang="en-US" b="1" dirty="0" smtClean="0"/>
              <a:t>Questions about budget forms?</a:t>
            </a:r>
            <a:endParaRPr lang="en-US"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97812" y="3238500"/>
            <a:ext cx="2314575" cy="1981200"/>
          </a:xfrm>
        </p:spPr>
      </p:pic>
    </p:spTree>
    <p:extLst>
      <p:ext uri="{BB962C8B-B14F-4D97-AF65-F5344CB8AC3E}">
        <p14:creationId xmlns:p14="http://schemas.microsoft.com/office/powerpoint/2010/main" val="2301526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 &amp; Stay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94273" y="2667000"/>
            <a:ext cx="2474341" cy="3124200"/>
          </a:xfrm>
        </p:spPr>
      </p:pic>
      <p:sp>
        <p:nvSpPr>
          <p:cNvPr id="4" name="Content Placeholder 3"/>
          <p:cNvSpPr>
            <a:spLocks noGrp="1"/>
          </p:cNvSpPr>
          <p:nvPr>
            <p:ph sz="half" idx="2"/>
          </p:nvPr>
        </p:nvSpPr>
        <p:spPr/>
        <p:txBody>
          <a:bodyPr/>
          <a:lstStyle/>
          <a:p>
            <a:r>
              <a:rPr lang="en-US" dirty="0" smtClean="0"/>
              <a:t>Please make sure that you complete the sign in sheet.  If you don’t sign in, you are not considered present.</a:t>
            </a:r>
          </a:p>
          <a:p>
            <a:r>
              <a:rPr lang="en-US" dirty="0" smtClean="0"/>
              <a:t>HEAP proposals received from organizations that did not attend today’s session, did not sign in, or left prematurely, </a:t>
            </a:r>
            <a:r>
              <a:rPr lang="en-US" b="1" u="sng" dirty="0" smtClean="0"/>
              <a:t>will not </a:t>
            </a:r>
            <a:r>
              <a:rPr lang="en-US" dirty="0" smtClean="0"/>
              <a:t>be considered for funding or eligible for the appeal process.   </a:t>
            </a:r>
            <a:endParaRPr lang="en-US" dirty="0"/>
          </a:p>
        </p:txBody>
      </p:sp>
    </p:spTree>
    <p:extLst>
      <p:ext uri="{BB962C8B-B14F-4D97-AF65-F5344CB8AC3E}">
        <p14:creationId xmlns:p14="http://schemas.microsoft.com/office/powerpoint/2010/main" val="1862640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Attachments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Completed budget narrative for </a:t>
            </a:r>
            <a:r>
              <a:rPr lang="en-US" u="sng" dirty="0" smtClean="0"/>
              <a:t>each</a:t>
            </a:r>
            <a:r>
              <a:rPr lang="en-US" dirty="0" smtClean="0"/>
              <a:t> proposed project</a:t>
            </a:r>
          </a:p>
          <a:p>
            <a:r>
              <a:rPr lang="en-US" dirty="0" smtClean="0"/>
              <a:t>Agency budget for 2018-2019.  Departmental or program budget for City/County applicants</a:t>
            </a:r>
          </a:p>
          <a:p>
            <a:r>
              <a:rPr lang="en-US" dirty="0" smtClean="0"/>
              <a:t>Board of Directors roster with affiliations. Waived for City/County applicants.</a:t>
            </a:r>
          </a:p>
          <a:p>
            <a:r>
              <a:rPr lang="en-US" dirty="0" smtClean="0"/>
              <a:t>Verification of legal entity status</a:t>
            </a:r>
          </a:p>
          <a:p>
            <a:r>
              <a:rPr lang="en-US" dirty="0" smtClean="0"/>
              <a:t>Statement of Financial Position &amp; Statement of Activities for most recently completed fiscal year.  Waived for City/County applicants.</a:t>
            </a:r>
          </a:p>
          <a:p>
            <a:r>
              <a:rPr lang="en-US" dirty="0" smtClean="0"/>
              <a:t>Copy of agency’s most recent 990 or equivalent</a:t>
            </a:r>
          </a:p>
          <a:p>
            <a:r>
              <a:rPr lang="en-US" dirty="0" smtClean="0"/>
              <a:t>Most recent independent audit report. Waived for City/County applicants</a:t>
            </a:r>
          </a:p>
        </p:txBody>
      </p:sp>
      <p:sp>
        <p:nvSpPr>
          <p:cNvPr id="4" name="Content Placeholder 3"/>
          <p:cNvSpPr>
            <a:spLocks noGrp="1"/>
          </p:cNvSpPr>
          <p:nvPr>
            <p:ph sz="half" idx="2"/>
          </p:nvPr>
        </p:nvSpPr>
        <p:spPr/>
        <p:txBody>
          <a:bodyPr>
            <a:normAutofit fontScale="77500" lnSpcReduction="20000"/>
          </a:bodyPr>
          <a:lstStyle/>
          <a:p>
            <a:r>
              <a:rPr lang="en-US" dirty="0" smtClean="0"/>
              <a:t>Organizational chart</a:t>
            </a:r>
          </a:p>
          <a:p>
            <a:r>
              <a:rPr lang="en-US" dirty="0" smtClean="0"/>
              <a:t>Job descriptions for any HEAP funded positions</a:t>
            </a:r>
          </a:p>
          <a:p>
            <a:r>
              <a:rPr lang="en-US" dirty="0" smtClean="0"/>
              <a:t>Federally approved indirect rate if applicable</a:t>
            </a:r>
          </a:p>
          <a:p>
            <a:r>
              <a:rPr lang="en-US" dirty="0" smtClean="0"/>
              <a:t>Site control for Capital projects only</a:t>
            </a:r>
          </a:p>
          <a:p>
            <a:r>
              <a:rPr lang="en-US" dirty="0" smtClean="0"/>
              <a:t>Deed restriction waiver documentation for Capital projects if applicable</a:t>
            </a:r>
          </a:p>
          <a:p>
            <a:r>
              <a:rPr lang="en-US" dirty="0" smtClean="0"/>
              <a:t>Prevailing wage waiver documentation for Capital projects if applicable</a:t>
            </a:r>
          </a:p>
          <a:p>
            <a:r>
              <a:rPr lang="en-US" dirty="0" smtClean="0"/>
              <a:t>Zoning and permitting approval documentation for Capital projects if applicable</a:t>
            </a:r>
          </a:p>
          <a:p>
            <a:r>
              <a:rPr lang="en-US" dirty="0" smtClean="0"/>
              <a:t>Documentation of community support for Capital projects</a:t>
            </a:r>
          </a:p>
          <a:p>
            <a:r>
              <a:rPr lang="en-US" dirty="0" smtClean="0"/>
              <a:t>Design sketches for Capital projects if applicable</a:t>
            </a:r>
            <a:endParaRPr lang="en-US" dirty="0"/>
          </a:p>
        </p:txBody>
      </p:sp>
    </p:spTree>
    <p:extLst>
      <p:ext uri="{BB962C8B-B14F-4D97-AF65-F5344CB8AC3E}">
        <p14:creationId xmlns:p14="http://schemas.microsoft.com/office/powerpoint/2010/main" val="3414141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Submission Method</a:t>
            </a:r>
            <a:endParaRPr lang="en-US" dirty="0"/>
          </a:p>
        </p:txBody>
      </p:sp>
      <p:sp>
        <p:nvSpPr>
          <p:cNvPr id="5" name="Content Placeholder 4"/>
          <p:cNvSpPr>
            <a:spLocks noGrp="1"/>
          </p:cNvSpPr>
          <p:nvPr>
            <p:ph idx="1"/>
          </p:nvPr>
        </p:nvSpPr>
        <p:spPr/>
        <p:txBody>
          <a:bodyPr/>
          <a:lstStyle/>
          <a:p>
            <a:r>
              <a:rPr lang="en-US" dirty="0" smtClean="0"/>
              <a:t>Completed application and all required attachments to be submitted in PDF format via email to </a:t>
            </a:r>
            <a:r>
              <a:rPr lang="en-US" dirty="0" smtClean="0">
                <a:hlinkClick r:id="rId2"/>
              </a:rPr>
              <a:t>chspmontry@aol.com</a:t>
            </a:r>
            <a:r>
              <a:rPr lang="en-US" dirty="0" smtClean="0"/>
              <a:t>.  Include “HEAP APPLICATION” in subject line. Application may also be submitted in hardcopy, but must be </a:t>
            </a:r>
            <a:r>
              <a:rPr lang="en-US" u="sng" dirty="0" smtClean="0"/>
              <a:t>hand delivered </a:t>
            </a:r>
            <a:r>
              <a:rPr lang="en-US" dirty="0" smtClean="0"/>
              <a:t>to the Coalition of Homeless Services Providers office located at 220 12</a:t>
            </a:r>
            <a:r>
              <a:rPr lang="en-US" baseline="30000" dirty="0" smtClean="0"/>
              <a:t>th</a:t>
            </a:r>
            <a:r>
              <a:rPr lang="en-US" dirty="0" smtClean="0"/>
              <a:t>  Street, Marina. Hard copied applications should be placed in a manila envelope clearly labeled “HEAP Application.”</a:t>
            </a:r>
          </a:p>
          <a:p>
            <a:r>
              <a:rPr lang="en-US" dirty="0" smtClean="0"/>
              <a:t>All applications are due by 5:00 p.m. on April 1, 2019. </a:t>
            </a:r>
            <a:endParaRPr lang="en-US" dirty="0"/>
          </a:p>
        </p:txBody>
      </p:sp>
    </p:spTree>
    <p:extLst>
      <p:ext uri="{BB962C8B-B14F-4D97-AF65-F5344CB8AC3E}">
        <p14:creationId xmlns:p14="http://schemas.microsoft.com/office/powerpoint/2010/main" val="868970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2094" y="2667000"/>
            <a:ext cx="2343150" cy="3124200"/>
          </a:xfrm>
        </p:spPr>
      </p:pic>
    </p:spTree>
    <p:extLst>
      <p:ext uri="{BB962C8B-B14F-4D97-AF65-F5344CB8AC3E}">
        <p14:creationId xmlns:p14="http://schemas.microsoft.com/office/powerpoint/2010/main" val="3683315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Selection</a:t>
            </a:r>
            <a:endParaRPr lang="en-US" dirty="0"/>
          </a:p>
        </p:txBody>
      </p:sp>
      <p:sp>
        <p:nvSpPr>
          <p:cNvPr id="3" name="Content Placeholder 2"/>
          <p:cNvSpPr>
            <a:spLocks noGrp="1"/>
          </p:cNvSpPr>
          <p:nvPr>
            <p:ph sz="half" idx="1"/>
          </p:nvPr>
        </p:nvSpPr>
        <p:spPr/>
        <p:txBody>
          <a:bodyPr/>
          <a:lstStyle/>
          <a:p>
            <a:r>
              <a:rPr lang="en-US" dirty="0" smtClean="0"/>
              <a:t>This RFP is competitive. Applications not meeting minimum eligibility, completeness, or submission deadline will not be considered for funding. They will also not be eligible for appeal.</a:t>
            </a:r>
          </a:p>
          <a:p>
            <a:r>
              <a:rPr lang="en-US" dirty="0" smtClean="0"/>
              <a:t>Applications will be rated using a 120 point scoring system based upon information provided per section in the application. </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2475" y="2667000"/>
            <a:ext cx="3905250" cy="3124200"/>
          </a:xfrm>
        </p:spPr>
      </p:pic>
    </p:spTree>
    <p:extLst>
      <p:ext uri="{BB962C8B-B14F-4D97-AF65-F5344CB8AC3E}">
        <p14:creationId xmlns:p14="http://schemas.microsoft.com/office/powerpoint/2010/main" val="1002141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Selection</a:t>
            </a:r>
            <a:endParaRPr lang="en-US" dirty="0"/>
          </a:p>
        </p:txBody>
      </p:sp>
      <p:sp>
        <p:nvSpPr>
          <p:cNvPr id="3" name="Content Placeholder 2"/>
          <p:cNvSpPr>
            <a:spLocks noGrp="1"/>
          </p:cNvSpPr>
          <p:nvPr>
            <p:ph sz="half" idx="1"/>
          </p:nvPr>
        </p:nvSpPr>
        <p:spPr/>
        <p:txBody>
          <a:bodyPr/>
          <a:lstStyle/>
          <a:p>
            <a:r>
              <a:rPr lang="en-US" dirty="0" smtClean="0"/>
              <a:t>The Administrative Entity will convene an objective Rating Panel who will review and score applications.</a:t>
            </a:r>
          </a:p>
          <a:p>
            <a:r>
              <a:rPr lang="en-US" dirty="0" smtClean="0"/>
              <a:t>Rating Panel will prepare funding recommendations and submit to the Leadership Council.</a:t>
            </a:r>
          </a:p>
          <a:p>
            <a:r>
              <a:rPr lang="en-US" dirty="0" smtClean="0"/>
              <a:t>The Leadership Council will make final decisions regarding project selection.</a:t>
            </a:r>
            <a:endParaRPr lang="en-US" dirty="0"/>
          </a:p>
        </p:txBody>
      </p:sp>
      <p:sp>
        <p:nvSpPr>
          <p:cNvPr id="4" name="Content Placeholder 3"/>
          <p:cNvSpPr>
            <a:spLocks noGrp="1"/>
          </p:cNvSpPr>
          <p:nvPr>
            <p:ph sz="half" idx="2"/>
          </p:nvPr>
        </p:nvSpPr>
        <p:spPr/>
        <p:txBody>
          <a:bodyPr/>
          <a:lstStyle/>
          <a:p>
            <a:r>
              <a:rPr lang="en-US" dirty="0" smtClean="0"/>
              <a:t>Notice of awards will be sent to the designated contact person for each applying organizations by the Administrative Entity following final project selection approvals. </a:t>
            </a:r>
            <a:endParaRPr lang="en-US" dirty="0"/>
          </a:p>
        </p:txBody>
      </p:sp>
    </p:spTree>
    <p:extLst>
      <p:ext uri="{BB962C8B-B14F-4D97-AF65-F5344CB8AC3E}">
        <p14:creationId xmlns:p14="http://schemas.microsoft.com/office/powerpoint/2010/main" val="39289938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Reserve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Projects, scopes of work, percentage allocations and budgets are subject to modification and/or negotiation based upon Leadership Council direction. </a:t>
            </a:r>
          </a:p>
          <a:p>
            <a:r>
              <a:rPr lang="en-US" dirty="0" smtClean="0"/>
              <a:t>The Leadership Council also reserves all rights not expressly stated in the RFP, including making no awards, awarding partial funding, or increasing funding based on budget availability, and negotiating with any proposer regarding the funding amount and other terms of any contract.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2319" y="2512612"/>
            <a:ext cx="3116911" cy="3156668"/>
          </a:xfrm>
        </p:spPr>
      </p:pic>
    </p:spTree>
    <p:extLst>
      <p:ext uri="{BB962C8B-B14F-4D97-AF65-F5344CB8AC3E}">
        <p14:creationId xmlns:p14="http://schemas.microsoft.com/office/powerpoint/2010/main" val="126012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07444" y="2705100"/>
            <a:ext cx="3048000" cy="3048000"/>
          </a:xfrm>
        </p:spPr>
      </p:pic>
      <p:sp>
        <p:nvSpPr>
          <p:cNvPr id="4" name="Content Placeholder 3"/>
          <p:cNvSpPr>
            <a:spLocks noGrp="1"/>
          </p:cNvSpPr>
          <p:nvPr>
            <p:ph sz="half" idx="2"/>
          </p:nvPr>
        </p:nvSpPr>
        <p:spPr/>
        <p:txBody>
          <a:bodyPr/>
          <a:lstStyle/>
          <a:p>
            <a:r>
              <a:rPr lang="en-US" dirty="0" smtClean="0"/>
              <a:t>Questions about project selection?</a:t>
            </a:r>
            <a:endParaRPr lang="en-US" dirty="0"/>
          </a:p>
        </p:txBody>
      </p:sp>
    </p:spTree>
    <p:extLst>
      <p:ext uri="{BB962C8B-B14F-4D97-AF65-F5344CB8AC3E}">
        <p14:creationId xmlns:p14="http://schemas.microsoft.com/office/powerpoint/2010/main" val="5351857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Process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An applicant may appeal if the application was not approved for funding </a:t>
            </a:r>
            <a:r>
              <a:rPr lang="en-US" b="1" u="sng" dirty="0" smtClean="0"/>
              <a:t>and</a:t>
            </a:r>
            <a:r>
              <a:rPr lang="en-US" dirty="0" smtClean="0"/>
              <a:t> can show, with evidence, that they were directly aggrieved in connection with the proposal process or award of contracts.</a:t>
            </a:r>
          </a:p>
          <a:p>
            <a:r>
              <a:rPr lang="en-US" dirty="0" smtClean="0"/>
              <a:t>Applications that were not received by the required due date or did not meet threshold requirements are not eligible for appeal.</a:t>
            </a:r>
          </a:p>
          <a:p>
            <a:r>
              <a:rPr lang="en-US" dirty="0" smtClean="0"/>
              <a:t>Applicants that did not participate in the mandatory Bidders Conference are not eligible for appeal.</a:t>
            </a:r>
          </a:p>
          <a:p>
            <a:r>
              <a:rPr lang="en-US" dirty="0" smtClean="0"/>
              <a:t>Appeals cannot be based upon the judgement of the Ratings Panel.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3130" y="2667000"/>
            <a:ext cx="4703939" cy="3124200"/>
          </a:xfrm>
        </p:spPr>
      </p:pic>
    </p:spTree>
    <p:extLst>
      <p:ext uri="{BB962C8B-B14F-4D97-AF65-F5344CB8AC3E}">
        <p14:creationId xmlns:p14="http://schemas.microsoft.com/office/powerpoint/2010/main" val="5816908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Process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Appeals must be received in writing within 3 business days of the project selection announcement.  </a:t>
            </a:r>
          </a:p>
          <a:p>
            <a:r>
              <a:rPr lang="en-US" dirty="0" smtClean="0"/>
              <a:t>The appeal is limited to one single spaced page in 12-point font.  </a:t>
            </a:r>
          </a:p>
          <a:p>
            <a:r>
              <a:rPr lang="en-US" dirty="0" smtClean="0"/>
              <a:t>Appeals must be based on the information submitted on the application.  No additional information will be considered.  Omissions to the application cannot be appealed.</a:t>
            </a:r>
          </a:p>
          <a:p>
            <a:r>
              <a:rPr lang="en-US" dirty="0" smtClean="0"/>
              <a:t>The Appeals Committee will review only those areas of the application that are being appealed.</a:t>
            </a:r>
          </a:p>
          <a:p>
            <a:r>
              <a:rPr lang="en-US" dirty="0" smtClean="0"/>
              <a:t>Applicants appealing will be invited to make a 10-minute statement to the Appeals Committee.</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The Appeals Committee will review the Rating Panel recommendation or Leadership Council decision only on the basis of the submitted project application, the one page appeal, any statements made during the appeal process, and any material used by the Rating Panel.</a:t>
            </a:r>
          </a:p>
          <a:p>
            <a:r>
              <a:rPr lang="en-US" dirty="0" smtClean="0"/>
              <a:t>The decision of the Appeals Committee must be supported by a simple majority vote.</a:t>
            </a:r>
          </a:p>
          <a:p>
            <a:r>
              <a:rPr lang="en-US" dirty="0" smtClean="0"/>
              <a:t>The appealing organization will receive the written decision of the Appeals Committee within 2 business days of the Appeals Committee meeting .</a:t>
            </a:r>
          </a:p>
          <a:p>
            <a:r>
              <a:rPr lang="en-US" dirty="0" smtClean="0"/>
              <a:t>The decision of the Appeals Committee is final. </a:t>
            </a:r>
            <a:endParaRPr lang="en-US" dirty="0"/>
          </a:p>
        </p:txBody>
      </p:sp>
    </p:spTree>
    <p:extLst>
      <p:ext uri="{BB962C8B-B14F-4D97-AF65-F5344CB8AC3E}">
        <p14:creationId xmlns:p14="http://schemas.microsoft.com/office/powerpoint/2010/main" val="22220670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p:txBody>
          <a:bodyPr/>
          <a:lstStyle/>
          <a:p>
            <a:r>
              <a:rPr lang="en-US" dirty="0" smtClean="0"/>
              <a:t>Regarding the Appeal Process?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71105" y="2667000"/>
            <a:ext cx="2967990" cy="3124200"/>
          </a:xfrm>
        </p:spPr>
      </p:pic>
    </p:spTree>
    <p:extLst>
      <p:ext uri="{BB962C8B-B14F-4D97-AF65-F5344CB8AC3E}">
        <p14:creationId xmlns:p14="http://schemas.microsoft.com/office/powerpoint/2010/main" val="1727803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the Session</a:t>
            </a:r>
            <a:endParaRPr lang="en-US" dirty="0"/>
          </a:p>
        </p:txBody>
      </p:sp>
      <p:sp>
        <p:nvSpPr>
          <p:cNvPr id="3" name="Content Placeholder 2"/>
          <p:cNvSpPr>
            <a:spLocks noGrp="1"/>
          </p:cNvSpPr>
          <p:nvPr>
            <p:ph sz="half" idx="1"/>
          </p:nvPr>
        </p:nvSpPr>
        <p:spPr/>
        <p:txBody>
          <a:bodyPr>
            <a:normAutofit lnSpcReduction="10000"/>
          </a:bodyPr>
          <a:lstStyle/>
          <a:p>
            <a:r>
              <a:rPr lang="en-US" b="1" u="sng" dirty="0" smtClean="0"/>
              <a:t>Review NOFA</a:t>
            </a:r>
          </a:p>
          <a:p>
            <a:r>
              <a:rPr lang="en-US" dirty="0" smtClean="0"/>
              <a:t>HEAP Program description</a:t>
            </a:r>
          </a:p>
          <a:p>
            <a:r>
              <a:rPr lang="en-US" dirty="0" smtClean="0"/>
              <a:t>Administrator</a:t>
            </a:r>
          </a:p>
          <a:p>
            <a:r>
              <a:rPr lang="en-US" dirty="0" smtClean="0"/>
              <a:t>Calendar</a:t>
            </a:r>
          </a:p>
          <a:p>
            <a:r>
              <a:rPr lang="en-US" dirty="0" smtClean="0"/>
              <a:t>Eligible Applicants</a:t>
            </a:r>
          </a:p>
          <a:p>
            <a:r>
              <a:rPr lang="en-US" dirty="0" smtClean="0"/>
              <a:t>Available Funds</a:t>
            </a:r>
          </a:p>
          <a:p>
            <a:r>
              <a:rPr lang="en-US" dirty="0" smtClean="0"/>
              <a:t>Expenditure of HEAP Funds</a:t>
            </a:r>
          </a:p>
          <a:p>
            <a:r>
              <a:rPr lang="en-US" dirty="0" smtClean="0"/>
              <a:t>Definitions</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Other program requirements</a:t>
            </a:r>
          </a:p>
          <a:p>
            <a:r>
              <a:rPr lang="en-US" dirty="0" smtClean="0"/>
              <a:t>Reallocation of funds</a:t>
            </a:r>
          </a:p>
          <a:p>
            <a:r>
              <a:rPr lang="en-US" dirty="0" smtClean="0"/>
              <a:t>Project selection process</a:t>
            </a:r>
          </a:p>
          <a:p>
            <a:r>
              <a:rPr lang="en-US" dirty="0" smtClean="0"/>
              <a:t>Appeals process</a:t>
            </a:r>
          </a:p>
          <a:p>
            <a:r>
              <a:rPr lang="en-US" dirty="0" smtClean="0"/>
              <a:t>Contracts</a:t>
            </a:r>
          </a:p>
          <a:p>
            <a:r>
              <a:rPr lang="en-US" dirty="0" smtClean="0"/>
              <a:t>Reporting</a:t>
            </a:r>
          </a:p>
          <a:p>
            <a:r>
              <a:rPr lang="en-US" dirty="0" smtClean="0"/>
              <a:t>Billing</a:t>
            </a:r>
            <a:endParaRPr lang="en-US" dirty="0"/>
          </a:p>
        </p:txBody>
      </p:sp>
    </p:spTree>
    <p:extLst>
      <p:ext uri="{BB962C8B-B14F-4D97-AF65-F5344CB8AC3E}">
        <p14:creationId xmlns:p14="http://schemas.microsoft.com/office/powerpoint/2010/main" val="27703718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Contracting</a:t>
            </a:r>
            <a:endParaRPr lang="en-US" dirty="0"/>
          </a:p>
        </p:txBody>
      </p:sp>
      <p:sp>
        <p:nvSpPr>
          <p:cNvPr id="3" name="Content Placeholder 2"/>
          <p:cNvSpPr>
            <a:spLocks noGrp="1"/>
          </p:cNvSpPr>
          <p:nvPr>
            <p:ph sz="half" idx="1"/>
          </p:nvPr>
        </p:nvSpPr>
        <p:spPr/>
        <p:txBody>
          <a:bodyPr/>
          <a:lstStyle/>
          <a:p>
            <a:r>
              <a:rPr lang="en-US" dirty="0" smtClean="0"/>
              <a:t>Approved projects will be contacted by the Administrative Entity to enter into contract negotiations.  The following will be reviewed during the negotiation process:</a:t>
            </a:r>
          </a:p>
          <a:p>
            <a:r>
              <a:rPr lang="en-US" dirty="0" smtClean="0"/>
              <a:t>-Specific scopes of work</a:t>
            </a:r>
          </a:p>
          <a:p>
            <a:r>
              <a:rPr lang="en-US" dirty="0" smtClean="0"/>
              <a:t>-Overview of budget, invoicing and reporting requirements</a:t>
            </a:r>
            <a:endParaRPr lang="en-US" dirty="0"/>
          </a:p>
        </p:txBody>
      </p:sp>
      <p:sp>
        <p:nvSpPr>
          <p:cNvPr id="4" name="Content Placeholder 3"/>
          <p:cNvSpPr>
            <a:spLocks noGrp="1"/>
          </p:cNvSpPr>
          <p:nvPr>
            <p:ph sz="half" idx="2"/>
          </p:nvPr>
        </p:nvSpPr>
        <p:spPr/>
        <p:txBody>
          <a:bodyPr/>
          <a:lstStyle/>
          <a:p>
            <a:r>
              <a:rPr lang="en-US" dirty="0" smtClean="0"/>
              <a:t>The Administrative Entity will utilize information from the negotiation process to formalize contracts for execution. </a:t>
            </a:r>
          </a:p>
          <a:p>
            <a:r>
              <a:rPr lang="en-US" dirty="0" smtClean="0"/>
              <a:t>Projects will not be paid for activities conducted prior to the final contract execution. </a:t>
            </a:r>
            <a:endParaRPr lang="en-US" dirty="0"/>
          </a:p>
        </p:txBody>
      </p:sp>
    </p:spTree>
    <p:extLst>
      <p:ext uri="{BB962C8B-B14F-4D97-AF65-F5344CB8AC3E}">
        <p14:creationId xmlns:p14="http://schemas.microsoft.com/office/powerpoint/2010/main" val="26752009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4" name="Content Placeholder 3"/>
          <p:cNvSpPr>
            <a:spLocks noGrp="1"/>
          </p:cNvSpPr>
          <p:nvPr>
            <p:ph sz="half" idx="2"/>
          </p:nvPr>
        </p:nvSpPr>
        <p:spPr/>
        <p:txBody>
          <a:bodyPr/>
          <a:lstStyle/>
          <a:p>
            <a:r>
              <a:rPr lang="en-US" dirty="0" smtClean="0"/>
              <a:t>Questions about contracting?</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8294" y="2667000"/>
            <a:ext cx="4686300" cy="3124200"/>
          </a:xfrm>
        </p:spPr>
      </p:pic>
    </p:spTree>
    <p:extLst>
      <p:ext uri="{BB962C8B-B14F-4D97-AF65-F5344CB8AC3E}">
        <p14:creationId xmlns:p14="http://schemas.microsoft.com/office/powerpoint/2010/main" val="20509047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HEAP funded projects will provide billing invoices with associated documentation to the Administrative Entity by the 10</a:t>
            </a:r>
            <a:r>
              <a:rPr lang="en-US" baseline="30000" dirty="0" smtClean="0"/>
              <a:t>th</a:t>
            </a:r>
            <a:r>
              <a:rPr lang="en-US" dirty="0" smtClean="0"/>
              <a:t> day of the month for expenses incurred for the previous month. </a:t>
            </a:r>
          </a:p>
          <a:p>
            <a:r>
              <a:rPr lang="en-US" dirty="0" smtClean="0"/>
              <a:t>If billing information is complete and received in a timely manner, payment will be made within a minimum of 30 and maximum of 60 days.</a:t>
            </a:r>
          </a:p>
          <a:p>
            <a:r>
              <a:rPr lang="en-US" dirty="0" smtClean="0"/>
              <a:t>Capital project billing and payment may be directly tied to milestone accomplishment.  This will be included within the contract negotiation process.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175" y="3259230"/>
            <a:ext cx="4895850" cy="1939739"/>
          </a:xfrm>
        </p:spPr>
      </p:pic>
    </p:spTree>
    <p:extLst>
      <p:ext uri="{BB962C8B-B14F-4D97-AF65-F5344CB8AC3E}">
        <p14:creationId xmlns:p14="http://schemas.microsoft.com/office/powerpoint/2010/main" val="21407011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07444" y="3214687"/>
            <a:ext cx="3048000" cy="2028825"/>
          </a:xfrm>
        </p:spPr>
      </p:pic>
      <p:sp>
        <p:nvSpPr>
          <p:cNvPr id="4" name="Content Placeholder 3"/>
          <p:cNvSpPr>
            <a:spLocks noGrp="1"/>
          </p:cNvSpPr>
          <p:nvPr>
            <p:ph sz="half" idx="2"/>
          </p:nvPr>
        </p:nvSpPr>
        <p:spPr/>
        <p:txBody>
          <a:bodyPr/>
          <a:lstStyle/>
          <a:p>
            <a:r>
              <a:rPr lang="en-US" dirty="0" smtClean="0"/>
              <a:t>Questions about billing?</a:t>
            </a:r>
            <a:endParaRPr lang="en-US" dirty="0"/>
          </a:p>
        </p:txBody>
      </p:sp>
    </p:spTree>
    <p:extLst>
      <p:ext uri="{BB962C8B-B14F-4D97-AF65-F5344CB8AC3E}">
        <p14:creationId xmlns:p14="http://schemas.microsoft.com/office/powerpoint/2010/main" val="6009123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sz="half" idx="1"/>
          </p:nvPr>
        </p:nvSpPr>
        <p:spPr/>
        <p:txBody>
          <a:bodyPr/>
          <a:lstStyle/>
          <a:p>
            <a:r>
              <a:rPr lang="en-US" dirty="0" smtClean="0"/>
              <a:t>Strict guidelines are mandated by HEAP related to project financial expenditures. </a:t>
            </a:r>
          </a:p>
          <a:p>
            <a:r>
              <a:rPr lang="en-US" dirty="0" smtClean="0"/>
              <a:t>Rigorous project reporting and monitoring will ensure HEAP funded programs are not under-performing. </a:t>
            </a:r>
          </a:p>
          <a:p>
            <a:r>
              <a:rPr lang="en-US" dirty="0" smtClean="0"/>
              <a:t>In addition to monthly financial billing, quarterly reports related to program outcomes are required.  In-person on-site monitoring will be conducted every 6 months or more if project is not meeting outcomes.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175" y="2776664"/>
            <a:ext cx="4895850" cy="2904871"/>
          </a:xfrm>
        </p:spPr>
      </p:pic>
    </p:spTree>
    <p:extLst>
      <p:ext uri="{BB962C8B-B14F-4D97-AF65-F5344CB8AC3E}">
        <p14:creationId xmlns:p14="http://schemas.microsoft.com/office/powerpoint/2010/main" val="6036195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69835" y="2667000"/>
            <a:ext cx="4323217" cy="3124200"/>
          </a:xfrm>
        </p:spPr>
      </p:pic>
      <p:sp>
        <p:nvSpPr>
          <p:cNvPr id="4" name="Content Placeholder 3"/>
          <p:cNvSpPr>
            <a:spLocks noGrp="1"/>
          </p:cNvSpPr>
          <p:nvPr>
            <p:ph sz="half" idx="2"/>
          </p:nvPr>
        </p:nvSpPr>
        <p:spPr/>
        <p:txBody>
          <a:bodyPr/>
          <a:lstStyle/>
          <a:p>
            <a:r>
              <a:rPr lang="en-US" dirty="0" smtClean="0"/>
              <a:t>Questions about reporting?</a:t>
            </a:r>
            <a:endParaRPr lang="en-US" dirty="0"/>
          </a:p>
        </p:txBody>
      </p:sp>
    </p:spTree>
    <p:extLst>
      <p:ext uri="{BB962C8B-B14F-4D97-AF65-F5344CB8AC3E}">
        <p14:creationId xmlns:p14="http://schemas.microsoft.com/office/powerpoint/2010/main" val="33132763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Reallocation</a:t>
            </a:r>
            <a:endParaRPr lang="en-US" dirty="0"/>
          </a:p>
        </p:txBody>
      </p:sp>
      <p:sp>
        <p:nvSpPr>
          <p:cNvPr id="3" name="Content Placeholder 2"/>
          <p:cNvSpPr>
            <a:spLocks noGrp="1"/>
          </p:cNvSpPr>
          <p:nvPr>
            <p:ph sz="half" idx="1"/>
          </p:nvPr>
        </p:nvSpPr>
        <p:spPr/>
        <p:txBody>
          <a:bodyPr/>
          <a:lstStyle/>
          <a:p>
            <a:r>
              <a:rPr lang="en-US" dirty="0" smtClean="0"/>
              <a:t>The Leadership Council reserves the right to reallocate funds if the project is determined to be underperforming or not expending funds in the required manner.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4387" y="2790825"/>
            <a:ext cx="3781425" cy="2876550"/>
          </a:xfrm>
        </p:spPr>
      </p:pic>
    </p:spTree>
    <p:extLst>
      <p:ext uri="{BB962C8B-B14F-4D97-AF65-F5344CB8AC3E}">
        <p14:creationId xmlns:p14="http://schemas.microsoft.com/office/powerpoint/2010/main" val="1604606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Content Concluded</a:t>
            </a:r>
            <a:endParaRPr lang="en-US" dirty="0"/>
          </a:p>
        </p:txBody>
      </p:sp>
      <p:sp>
        <p:nvSpPr>
          <p:cNvPr id="3" name="Content Placeholder 2"/>
          <p:cNvSpPr>
            <a:spLocks noGrp="1"/>
          </p:cNvSpPr>
          <p:nvPr>
            <p:ph sz="half" idx="1"/>
          </p:nvPr>
        </p:nvSpPr>
        <p:spPr/>
        <p:txBody>
          <a:bodyPr/>
          <a:lstStyle/>
          <a:p>
            <a:r>
              <a:rPr lang="en-US" dirty="0" smtClean="0"/>
              <a:t>Any other questions?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8025" y="2667000"/>
            <a:ext cx="4334150" cy="3124200"/>
          </a:xfrm>
        </p:spPr>
      </p:pic>
    </p:spTree>
    <p:extLst>
      <p:ext uri="{BB962C8B-B14F-4D97-AF65-F5344CB8AC3E}">
        <p14:creationId xmlns:p14="http://schemas.microsoft.com/office/powerpoint/2010/main" val="12560814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half" idx="1"/>
          </p:nvPr>
        </p:nvSpPr>
        <p:spPr/>
        <p:txBody>
          <a:bodyPr/>
          <a:lstStyle/>
          <a:p>
            <a:r>
              <a:rPr lang="en-US" dirty="0" smtClean="0"/>
              <a:t>Thank you for your time and attention.</a:t>
            </a:r>
          </a:p>
          <a:p>
            <a:r>
              <a:rPr lang="en-US" dirty="0" smtClean="0"/>
              <a:t>Good Luck!</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175" y="2922623"/>
            <a:ext cx="4895850" cy="2612953"/>
          </a:xfrm>
        </p:spPr>
      </p:pic>
    </p:spTree>
    <p:extLst>
      <p:ext uri="{BB962C8B-B14F-4D97-AF65-F5344CB8AC3E}">
        <p14:creationId xmlns:p14="http://schemas.microsoft.com/office/powerpoint/2010/main" val="2600640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Ask Questions</a:t>
            </a:r>
            <a:endParaRPr lang="en-US" dirty="0"/>
          </a:p>
        </p:txBody>
      </p:sp>
      <p:sp>
        <p:nvSpPr>
          <p:cNvPr id="3" name="Content Placeholder 2"/>
          <p:cNvSpPr>
            <a:spLocks noGrp="1"/>
          </p:cNvSpPr>
          <p:nvPr>
            <p:ph sz="half" idx="1"/>
          </p:nvPr>
        </p:nvSpPr>
        <p:spPr/>
        <p:txBody>
          <a:bodyPr/>
          <a:lstStyle/>
          <a:p>
            <a:r>
              <a:rPr lang="en-US" dirty="0" smtClean="0"/>
              <a:t>There will be time for questions between each broad section.</a:t>
            </a:r>
          </a:p>
          <a:p>
            <a:r>
              <a:rPr lang="en-US" dirty="0" smtClean="0"/>
              <a:t>Please hold your questions until we reach the end of each section.</a:t>
            </a:r>
          </a:p>
          <a:p>
            <a:r>
              <a:rPr lang="en-US" dirty="0" smtClean="0"/>
              <a:t>Thank you.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1743" y="2667000"/>
            <a:ext cx="4346713" cy="3124200"/>
          </a:xfrm>
        </p:spPr>
      </p:pic>
    </p:spTree>
    <p:extLst>
      <p:ext uri="{BB962C8B-B14F-4D97-AF65-F5344CB8AC3E}">
        <p14:creationId xmlns:p14="http://schemas.microsoft.com/office/powerpoint/2010/main" val="179710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&amp; Project Application Can Be Obtained At:</a:t>
            </a:r>
            <a:endParaRPr lang="en-US" dirty="0"/>
          </a:p>
        </p:txBody>
      </p:sp>
      <p:sp>
        <p:nvSpPr>
          <p:cNvPr id="3" name="Content Placeholder 2"/>
          <p:cNvSpPr>
            <a:spLocks noGrp="1"/>
          </p:cNvSpPr>
          <p:nvPr>
            <p:ph sz="half" idx="1"/>
          </p:nvPr>
        </p:nvSpPr>
        <p:spPr/>
        <p:txBody>
          <a:bodyPr/>
          <a:lstStyle/>
          <a:p>
            <a:r>
              <a:rPr lang="en-US" sz="2800" b="1" dirty="0">
                <a:solidFill>
                  <a:schemeClr val="accent1">
                    <a:lumMod val="75000"/>
                  </a:schemeClr>
                </a:solidFill>
              </a:rPr>
              <a:t>chspmontereycounty.org</a:t>
            </a:r>
            <a:r>
              <a:rPr lang="en-US" sz="2800" b="1" dirty="0"/>
              <a:t> in the CoC Funding/HEAP section</a:t>
            </a:r>
          </a:p>
          <a:p>
            <a:pPr marL="0" indent="0">
              <a:buNone/>
            </a:pPr>
            <a:r>
              <a:rPr lang="en-US" b="1" dirty="0"/>
              <a:t>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11950" y="2667000"/>
            <a:ext cx="4686300" cy="3124200"/>
          </a:xfrm>
        </p:spPr>
      </p:pic>
    </p:spTree>
    <p:extLst>
      <p:ext uri="{BB962C8B-B14F-4D97-AF65-F5344CB8AC3E}">
        <p14:creationId xmlns:p14="http://schemas.microsoft.com/office/powerpoint/2010/main" val="2187099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 Review-HEAP Program Description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sz="2100" dirty="0"/>
              <a:t>The Leadership Council, which serves as the Continuum of Care (CoC) Board, is pleased to announce the availability of Homeless Emergency Aid Program (HEAP) grant funding.  HEAP is a block grant program designed to provide immediate and direct assistance to those impacted by the homeless crisis in Monterey or San Benito Counties. HEAP funding is intended to provide funding to deliver immediate assistance to homeless persons within the CoC.  The HEAP statute mandates that 50 percent of the awarded funds must be contractually obligated by January 1, 2020.  Additionally, 100 percent of the funds must be expended by June 30, 2021.  </a:t>
            </a:r>
          </a:p>
          <a:p>
            <a:pPr marL="0" indent="0">
              <a:buNone/>
            </a:pPr>
            <a:r>
              <a:rPr lang="en-US" dirty="0"/>
              <a:t> </a:t>
            </a:r>
          </a:p>
          <a:p>
            <a:endParaRPr lang="en-US" dirty="0"/>
          </a:p>
        </p:txBody>
      </p:sp>
      <p:sp>
        <p:nvSpPr>
          <p:cNvPr id="4" name="Content Placeholder 3"/>
          <p:cNvSpPr>
            <a:spLocks noGrp="1"/>
          </p:cNvSpPr>
          <p:nvPr>
            <p:ph sz="half" idx="2"/>
          </p:nvPr>
        </p:nvSpPr>
        <p:spPr/>
        <p:txBody>
          <a:bodyPr>
            <a:normAutofit fontScale="70000" lnSpcReduction="20000"/>
          </a:bodyPr>
          <a:lstStyle/>
          <a:p>
            <a:r>
              <a:rPr lang="en-US" sz="2300" dirty="0"/>
              <a:t>Eligible activities include, but are not limited to:  expansion of homeless bed inventory through new emergency shelters, warming shelters, transitional or other housing; operating and/or supportive services for new homeless beds; rental assistance, rapid rehousing, eviction prevention and/or move-in assistance; street outreach programs, health and safety education services and criminal justice diversion programs; housing navigation, landlord mitigation programs, targeted case management and other related activities</a:t>
            </a:r>
          </a:p>
          <a:p>
            <a:pPr marL="0" indent="0">
              <a:buNone/>
            </a:pPr>
            <a:endParaRPr lang="en-US" dirty="0"/>
          </a:p>
        </p:txBody>
      </p:sp>
    </p:spTree>
    <p:extLst>
      <p:ext uri="{BB962C8B-B14F-4D97-AF65-F5344CB8AC3E}">
        <p14:creationId xmlns:p14="http://schemas.microsoft.com/office/powerpoint/2010/main" val="793727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Shelter Crisis Declarations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The shelter crisis declaration pursuant to Chapter 7.8 (commencing with Section 8698) of Division 1 of Title 2 of the Government Code is required for all cities and counties that wish to have HEAP funded projects in their jurisdiction or unincorporated area.  Jurisdictions or unincorporated areas that do not declare a shelter crisis may be able to have certain HEAP funded services in their geographic areas such as street outreach or housing navigation services, but </a:t>
            </a:r>
            <a:r>
              <a:rPr lang="en-US" b="1" u="sng" dirty="0"/>
              <a:t>will not </a:t>
            </a:r>
            <a:r>
              <a:rPr lang="en-US" dirty="0"/>
              <a:t>be eligible for capital (construction, rehab, acquisition) projects.   </a:t>
            </a:r>
          </a:p>
          <a:p>
            <a:pPr marL="0" indent="0">
              <a:buNone/>
            </a:pPr>
            <a:r>
              <a:rPr lang="en-US" dirty="0"/>
              <a:t> </a:t>
            </a:r>
          </a:p>
          <a:p>
            <a:endParaRPr lang="en-US" dirty="0"/>
          </a:p>
        </p:txBody>
      </p:sp>
      <p:sp>
        <p:nvSpPr>
          <p:cNvPr id="4" name="Content Placeholder 3"/>
          <p:cNvSpPr>
            <a:spLocks noGrp="1"/>
          </p:cNvSpPr>
          <p:nvPr>
            <p:ph sz="half" idx="2"/>
          </p:nvPr>
        </p:nvSpPr>
        <p:spPr/>
        <p:txBody>
          <a:bodyPr>
            <a:normAutofit fontScale="92500" lnSpcReduction="20000"/>
          </a:bodyPr>
          <a:lstStyle/>
          <a:p>
            <a:pPr marL="0" indent="0" algn="ctr">
              <a:buNone/>
            </a:pPr>
            <a:r>
              <a:rPr lang="en-US" b="1" u="sng" dirty="0"/>
              <a:t>Approved Shelter Crisis Declarations by Jurisdiction</a:t>
            </a:r>
            <a:endParaRPr lang="en-US" b="1" dirty="0"/>
          </a:p>
          <a:p>
            <a:pPr lvl="0"/>
            <a:r>
              <a:rPr lang="en-US" dirty="0" smtClean="0"/>
              <a:t>Marina, Monterey, Salinas, Hollister, King City, Monterey County, San </a:t>
            </a:r>
            <a:r>
              <a:rPr lang="en-US" dirty="0"/>
              <a:t>Juan </a:t>
            </a:r>
            <a:r>
              <a:rPr lang="en-US" dirty="0" smtClean="0"/>
              <a:t>Bautista, Sand City, San </a:t>
            </a:r>
            <a:r>
              <a:rPr lang="en-US" dirty="0"/>
              <a:t>Benito </a:t>
            </a:r>
            <a:r>
              <a:rPr lang="en-US" dirty="0" smtClean="0"/>
              <a:t>County, Seaside</a:t>
            </a:r>
            <a:endParaRPr lang="en-US" dirty="0"/>
          </a:p>
          <a:p>
            <a:pPr marL="0" indent="0">
              <a:buNone/>
            </a:pPr>
            <a:endParaRPr lang="en-US" dirty="0"/>
          </a:p>
        </p:txBody>
      </p:sp>
    </p:spTree>
    <p:extLst>
      <p:ext uri="{BB962C8B-B14F-4D97-AF65-F5344CB8AC3E}">
        <p14:creationId xmlns:p14="http://schemas.microsoft.com/office/powerpoint/2010/main" val="262722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488</TotalTime>
  <Words>3242</Words>
  <Application>Microsoft Office PowerPoint</Application>
  <PresentationFormat>Widescreen</PresentationFormat>
  <Paragraphs>263</Paragraphs>
  <Slides>58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Corbel</vt:lpstr>
      <vt:lpstr>Parallax</vt:lpstr>
      <vt:lpstr>Homeless Emergency Aid Program (HEAP)</vt:lpstr>
      <vt:lpstr>Presented By</vt:lpstr>
      <vt:lpstr>First Things First</vt:lpstr>
      <vt:lpstr>Sign In &amp; Stay</vt:lpstr>
      <vt:lpstr>Goals for the Session</vt:lpstr>
      <vt:lpstr>When to Ask Questions</vt:lpstr>
      <vt:lpstr>NOFA &amp; Project Application Can Be Obtained At:</vt:lpstr>
      <vt:lpstr>NOFA Review-HEAP Program Description</vt:lpstr>
      <vt:lpstr>Shelter Crisis Declarations</vt:lpstr>
      <vt:lpstr>NOFA Review-Administrator</vt:lpstr>
      <vt:lpstr>NOFA Review-Firm Timelines and Deadlines</vt:lpstr>
      <vt:lpstr>NOFA Review-Estimated Timelines</vt:lpstr>
      <vt:lpstr>NOFA Review-Eligible Applicants</vt:lpstr>
      <vt:lpstr>NOFA Review-Available Funds Monterey County</vt:lpstr>
      <vt:lpstr>NOFA Review-Available Funds San Benito County</vt:lpstr>
      <vt:lpstr>NOFA Review-Additional Funding Information</vt:lpstr>
      <vt:lpstr>NOFA Review-Expenditure of HEAP Funds</vt:lpstr>
      <vt:lpstr>NOFA Review-Matching Requirement</vt:lpstr>
      <vt:lpstr>NOFA Review:  Eligible Activities</vt:lpstr>
      <vt:lpstr>NOFA Review:  Eligible Activities</vt:lpstr>
      <vt:lpstr>NOFA Review:  Homeless Definitions</vt:lpstr>
      <vt:lpstr>NOFA Review-Homeless Definitions</vt:lpstr>
      <vt:lpstr>NOFA Review-Homeless Definition</vt:lpstr>
      <vt:lpstr>NOFA Review-Homeless Definition</vt:lpstr>
      <vt:lpstr>NOFA Review-Other Requirements</vt:lpstr>
      <vt:lpstr>NOFA Review-Homeless Management Information Systems (HMIS) </vt:lpstr>
      <vt:lpstr>NOFA Review-Indirect Costs</vt:lpstr>
      <vt:lpstr>NOFA Review-Coordinated Entry System</vt:lpstr>
      <vt:lpstr>NOFA Review-Program Participant Rents</vt:lpstr>
      <vt:lpstr>NOFA Review-Deed Restrictions Capital Projects Only</vt:lpstr>
      <vt:lpstr>NOFA Review-Site Control &amp; Zoning/Permitting Capital Projects Only</vt:lpstr>
      <vt:lpstr>NOFA Review-Community Support Capital Projects Only</vt:lpstr>
      <vt:lpstr>NOFA Review-Prevailing Wage Capital Projects Only</vt:lpstr>
      <vt:lpstr>Let’s Pause For A Moment</vt:lpstr>
      <vt:lpstr>Application-General Information</vt:lpstr>
      <vt:lpstr>Project Narrative-Services</vt:lpstr>
      <vt:lpstr>Project Narrative-Rental Assistance or Subsidy</vt:lpstr>
      <vt:lpstr>Project Narrative-Capital</vt:lpstr>
      <vt:lpstr>Attachments-Budget Forms</vt:lpstr>
      <vt:lpstr>Other Attachments</vt:lpstr>
      <vt:lpstr>Application Submission Method</vt:lpstr>
      <vt:lpstr>Application Questions</vt:lpstr>
      <vt:lpstr>Project Selection</vt:lpstr>
      <vt:lpstr>Project Selection</vt:lpstr>
      <vt:lpstr>Right to Reserve</vt:lpstr>
      <vt:lpstr>Questions</vt:lpstr>
      <vt:lpstr>Appeal Process</vt:lpstr>
      <vt:lpstr>Appeal Process</vt:lpstr>
      <vt:lpstr>Questions</vt:lpstr>
      <vt:lpstr>Contracting</vt:lpstr>
      <vt:lpstr>Questions </vt:lpstr>
      <vt:lpstr>Billing</vt:lpstr>
      <vt:lpstr>Questions</vt:lpstr>
      <vt:lpstr>Reporting</vt:lpstr>
      <vt:lpstr>Questions</vt:lpstr>
      <vt:lpstr>Reallocation</vt:lpstr>
      <vt:lpstr>Official Content Concluded</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Homeless Emergency Aid Program (HEAP)</dc:title>
  <dc:creator>Katherine</dc:creator>
  <cp:lastModifiedBy>Katherine</cp:lastModifiedBy>
  <cp:revision>41</cp:revision>
  <dcterms:created xsi:type="dcterms:W3CDTF">2019-02-22T22:55:43Z</dcterms:created>
  <dcterms:modified xsi:type="dcterms:W3CDTF">2019-02-26T21:48:34Z</dcterms:modified>
</cp:coreProperties>
</file>